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65"/>
  </p:notesMasterIdLst>
  <p:handoutMasterIdLst>
    <p:handoutMasterId r:id="rId66"/>
  </p:handoutMasterIdLst>
  <p:sldIdLst>
    <p:sldId id="256" r:id="rId2"/>
    <p:sldId id="344" r:id="rId3"/>
    <p:sldId id="345" r:id="rId4"/>
    <p:sldId id="347" r:id="rId5"/>
    <p:sldId id="349" r:id="rId6"/>
    <p:sldId id="355" r:id="rId7"/>
    <p:sldId id="351" r:id="rId8"/>
    <p:sldId id="354" r:id="rId9"/>
    <p:sldId id="350" r:id="rId10"/>
    <p:sldId id="357" r:id="rId11"/>
    <p:sldId id="265" r:id="rId12"/>
    <p:sldId id="264" r:id="rId13"/>
    <p:sldId id="266" r:id="rId14"/>
    <p:sldId id="267" r:id="rId15"/>
    <p:sldId id="282" r:id="rId16"/>
    <p:sldId id="283" r:id="rId17"/>
    <p:sldId id="284" r:id="rId18"/>
    <p:sldId id="288" r:id="rId19"/>
    <p:sldId id="289" r:id="rId20"/>
    <p:sldId id="290" r:id="rId21"/>
    <p:sldId id="291" r:id="rId22"/>
    <p:sldId id="292" r:id="rId23"/>
    <p:sldId id="328" r:id="rId24"/>
    <p:sldId id="329" r:id="rId25"/>
    <p:sldId id="330" r:id="rId26"/>
    <p:sldId id="269" r:id="rId27"/>
    <p:sldId id="310" r:id="rId28"/>
    <p:sldId id="312" r:id="rId29"/>
    <p:sldId id="313" r:id="rId30"/>
    <p:sldId id="314" r:id="rId31"/>
    <p:sldId id="315" r:id="rId32"/>
    <p:sldId id="318" r:id="rId33"/>
    <p:sldId id="320" r:id="rId34"/>
    <p:sldId id="321" r:id="rId35"/>
    <p:sldId id="322" r:id="rId36"/>
    <p:sldId id="323" r:id="rId37"/>
    <p:sldId id="324" r:id="rId38"/>
    <p:sldId id="327" r:id="rId39"/>
    <p:sldId id="325" r:id="rId40"/>
    <p:sldId id="326" r:id="rId41"/>
    <p:sldId id="268" r:id="rId42"/>
    <p:sldId id="360" r:id="rId43"/>
    <p:sldId id="295" r:id="rId44"/>
    <p:sldId id="296" r:id="rId45"/>
    <p:sldId id="301" r:id="rId46"/>
    <p:sldId id="302" r:id="rId47"/>
    <p:sldId id="303" r:id="rId48"/>
    <p:sldId id="304" r:id="rId49"/>
    <p:sldId id="361" r:id="rId50"/>
    <p:sldId id="334" r:id="rId51"/>
    <p:sldId id="335" r:id="rId52"/>
    <p:sldId id="336" r:id="rId53"/>
    <p:sldId id="337" r:id="rId54"/>
    <p:sldId id="298" r:id="rId55"/>
    <p:sldId id="362" r:id="rId56"/>
    <p:sldId id="358" r:id="rId57"/>
    <p:sldId id="359" r:id="rId58"/>
    <p:sldId id="309" r:id="rId59"/>
    <p:sldId id="339" r:id="rId60"/>
    <p:sldId id="277" r:id="rId61"/>
    <p:sldId id="356" r:id="rId62"/>
    <p:sldId id="276" r:id="rId63"/>
    <p:sldId id="274" r:id="rId6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99" autoAdjust="0"/>
    <p:restoredTop sz="66424" autoAdjust="0"/>
  </p:normalViewPr>
  <p:slideViewPr>
    <p:cSldViewPr>
      <p:cViewPr>
        <p:scale>
          <a:sx n="80" d="100"/>
          <a:sy n="80" d="100"/>
        </p:scale>
        <p:origin x="-3592" y="-46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notesMaster" Target="notesMasters/notesMaster1.xml"/><Relationship Id="rId66" Type="http://schemas.openxmlformats.org/officeDocument/2006/relationships/handoutMaster" Target="handoutMasters/handoutMaster1.xml"/><Relationship Id="rId67" Type="http://schemas.openxmlformats.org/officeDocument/2006/relationships/printerSettings" Target="printerSettings/printerSettings1.bin"/><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0ACE9C-9F7D-4331-A6B2-5712F13FD875}" type="doc">
      <dgm:prSet loTypeId="urn:microsoft.com/office/officeart/2009/3/layout/DescendingProcess" loCatId="process" qsTypeId="urn:microsoft.com/office/officeart/2005/8/quickstyle/simple1" qsCatId="simple" csTypeId="urn:microsoft.com/office/officeart/2005/8/colors/accent0_2" csCatId="mainScheme" phldr="1"/>
      <dgm:spPr/>
    </dgm:pt>
    <dgm:pt modelId="{1726E7C4-FBA8-47BD-88E1-23104F518326}">
      <dgm:prSet phldrT="[Text]" custT="1"/>
      <dgm:spPr/>
      <dgm:t>
        <a:bodyPr/>
        <a:lstStyle/>
        <a:p>
          <a:r>
            <a:rPr lang="en-US" sz="2400" dirty="0" smtClean="0">
              <a:solidFill>
                <a:schemeClr val="bg1">
                  <a:lumMod val="95000"/>
                </a:schemeClr>
              </a:solidFill>
            </a:rPr>
            <a:t>JavaScript</a:t>
          </a:r>
          <a:endParaRPr lang="en-US" sz="2400" dirty="0">
            <a:solidFill>
              <a:schemeClr val="bg1">
                <a:lumMod val="95000"/>
              </a:schemeClr>
            </a:solidFill>
          </a:endParaRPr>
        </a:p>
      </dgm:t>
    </dgm:pt>
    <dgm:pt modelId="{F2857AD3-199E-4965-951D-7A4C432CF979}" type="parTrans" cxnId="{DAA6D805-7F5F-4D96-95CF-38AB3F2A1A79}">
      <dgm:prSet/>
      <dgm:spPr/>
      <dgm:t>
        <a:bodyPr/>
        <a:lstStyle/>
        <a:p>
          <a:endParaRPr lang="en-US" sz="4000">
            <a:solidFill>
              <a:schemeClr val="bg1">
                <a:lumMod val="95000"/>
              </a:schemeClr>
            </a:solidFill>
          </a:endParaRPr>
        </a:p>
      </dgm:t>
    </dgm:pt>
    <dgm:pt modelId="{F3926BB3-6231-4135-8E10-B3C32F16446B}" type="sibTrans" cxnId="{DAA6D805-7F5F-4D96-95CF-38AB3F2A1A79}">
      <dgm:prSet/>
      <dgm:spPr/>
      <dgm:t>
        <a:bodyPr/>
        <a:lstStyle/>
        <a:p>
          <a:endParaRPr lang="en-US" sz="4000">
            <a:solidFill>
              <a:schemeClr val="bg1">
                <a:lumMod val="95000"/>
              </a:schemeClr>
            </a:solidFill>
          </a:endParaRPr>
        </a:p>
      </dgm:t>
    </dgm:pt>
    <dgm:pt modelId="{B25588DC-DFED-462E-B787-1BDB38A69838}">
      <dgm:prSet phldrT="[Text]" custT="1"/>
      <dgm:spPr/>
      <dgm:t>
        <a:bodyPr/>
        <a:lstStyle/>
        <a:p>
          <a:r>
            <a:rPr lang="en-US" sz="2400" smtClean="0">
              <a:solidFill>
                <a:schemeClr val="bg1">
                  <a:lumMod val="95000"/>
                </a:schemeClr>
              </a:solidFill>
            </a:rPr>
            <a:t>jQuery, et al.</a:t>
          </a:r>
          <a:endParaRPr lang="en-US" sz="2400" dirty="0">
            <a:solidFill>
              <a:schemeClr val="bg1">
                <a:lumMod val="95000"/>
              </a:schemeClr>
            </a:solidFill>
          </a:endParaRPr>
        </a:p>
      </dgm:t>
    </dgm:pt>
    <dgm:pt modelId="{3315AB2D-AAE4-43CD-B2BF-10C4A43505F2}" type="parTrans" cxnId="{F469681E-2641-49C2-9B54-A7EAD9C8633E}">
      <dgm:prSet/>
      <dgm:spPr/>
      <dgm:t>
        <a:bodyPr/>
        <a:lstStyle/>
        <a:p>
          <a:endParaRPr lang="en-US" sz="4000">
            <a:solidFill>
              <a:schemeClr val="bg1">
                <a:lumMod val="95000"/>
              </a:schemeClr>
            </a:solidFill>
          </a:endParaRPr>
        </a:p>
      </dgm:t>
    </dgm:pt>
    <dgm:pt modelId="{26DE96E7-0434-405A-80A8-E60FA05C44ED}" type="sibTrans" cxnId="{F469681E-2641-49C2-9B54-A7EAD9C8633E}">
      <dgm:prSet/>
      <dgm:spPr/>
      <dgm:t>
        <a:bodyPr/>
        <a:lstStyle/>
        <a:p>
          <a:endParaRPr lang="en-US" sz="4000">
            <a:solidFill>
              <a:schemeClr val="bg1">
                <a:lumMod val="95000"/>
              </a:schemeClr>
            </a:solidFill>
          </a:endParaRPr>
        </a:p>
      </dgm:t>
    </dgm:pt>
    <dgm:pt modelId="{A22C20AD-A28C-49FD-B624-2196337548FC}">
      <dgm:prSet phldrT="[Text]" custT="1"/>
      <dgm:spPr/>
      <dgm:t>
        <a:bodyPr/>
        <a:lstStyle/>
        <a:p>
          <a:r>
            <a:rPr lang="en-US" sz="2400" dirty="0" err="1" smtClean="0">
              <a:solidFill>
                <a:schemeClr val="bg1">
                  <a:lumMod val="95000"/>
                </a:schemeClr>
              </a:solidFill>
            </a:rPr>
            <a:t>ECMAScript</a:t>
          </a:r>
          <a:r>
            <a:rPr lang="en-US" sz="2400" dirty="0" smtClean="0">
              <a:solidFill>
                <a:schemeClr val="bg1">
                  <a:lumMod val="95000"/>
                </a:schemeClr>
              </a:solidFill>
            </a:rPr>
            <a:t> 5</a:t>
          </a:r>
          <a:endParaRPr lang="en-US" sz="2400" dirty="0">
            <a:solidFill>
              <a:schemeClr val="bg1">
                <a:lumMod val="95000"/>
              </a:schemeClr>
            </a:solidFill>
          </a:endParaRPr>
        </a:p>
      </dgm:t>
    </dgm:pt>
    <dgm:pt modelId="{B68EC88F-58AB-4401-AB7E-162F9A39BBCE}" type="parTrans" cxnId="{5BE3A6A2-9A83-4F42-A898-A0B724D53468}">
      <dgm:prSet/>
      <dgm:spPr/>
      <dgm:t>
        <a:bodyPr/>
        <a:lstStyle/>
        <a:p>
          <a:endParaRPr lang="en-US" sz="4000">
            <a:solidFill>
              <a:schemeClr val="bg1">
                <a:lumMod val="95000"/>
              </a:schemeClr>
            </a:solidFill>
          </a:endParaRPr>
        </a:p>
      </dgm:t>
    </dgm:pt>
    <dgm:pt modelId="{EF7EA321-DDDF-47DB-9577-193C478F9875}" type="sibTrans" cxnId="{5BE3A6A2-9A83-4F42-A898-A0B724D53468}">
      <dgm:prSet/>
      <dgm:spPr/>
      <dgm:t>
        <a:bodyPr/>
        <a:lstStyle/>
        <a:p>
          <a:endParaRPr lang="en-US" sz="4000">
            <a:solidFill>
              <a:schemeClr val="bg1">
                <a:lumMod val="95000"/>
              </a:schemeClr>
            </a:solidFill>
          </a:endParaRPr>
        </a:p>
      </dgm:t>
    </dgm:pt>
    <dgm:pt modelId="{5E938030-EF75-4DE6-9C72-C1FB7013E58F}">
      <dgm:prSet phldrT="[Text]" custT="1"/>
      <dgm:spPr/>
      <dgm:t>
        <a:bodyPr/>
        <a:lstStyle/>
        <a:p>
          <a:r>
            <a:rPr lang="en-US" sz="2400" smtClean="0">
              <a:solidFill>
                <a:schemeClr val="bg1">
                  <a:lumMod val="95000"/>
                </a:schemeClr>
              </a:solidFill>
            </a:rPr>
            <a:t>CoffeeScript</a:t>
          </a:r>
          <a:endParaRPr lang="en-US" sz="2400" dirty="0">
            <a:solidFill>
              <a:schemeClr val="bg1">
                <a:lumMod val="95000"/>
              </a:schemeClr>
            </a:solidFill>
          </a:endParaRPr>
        </a:p>
      </dgm:t>
    </dgm:pt>
    <dgm:pt modelId="{F94C6828-83F2-4200-BBE7-A88E123FBBDE}" type="parTrans" cxnId="{8901FC89-0BD7-4D40-AA96-035A4FDF3B5D}">
      <dgm:prSet/>
      <dgm:spPr/>
      <dgm:t>
        <a:bodyPr/>
        <a:lstStyle/>
        <a:p>
          <a:endParaRPr lang="en-US" sz="4000"/>
        </a:p>
      </dgm:t>
    </dgm:pt>
    <dgm:pt modelId="{D73F70E0-2461-4D6A-BAAA-A219FF1247F9}" type="sibTrans" cxnId="{8901FC89-0BD7-4D40-AA96-035A4FDF3B5D}">
      <dgm:prSet/>
      <dgm:spPr/>
      <dgm:t>
        <a:bodyPr/>
        <a:lstStyle/>
        <a:p>
          <a:endParaRPr lang="en-US" sz="4000"/>
        </a:p>
      </dgm:t>
    </dgm:pt>
    <dgm:pt modelId="{4ED0DEF5-E3ED-4163-AE6B-522A6C3B21D5}">
      <dgm:prSet phldrT="[Text]" custT="1"/>
      <dgm:spPr/>
      <dgm:t>
        <a:bodyPr/>
        <a:lstStyle/>
        <a:p>
          <a:r>
            <a:rPr lang="en-US" sz="2400" smtClean="0">
              <a:solidFill>
                <a:schemeClr val="bg1">
                  <a:lumMod val="95000"/>
                </a:schemeClr>
              </a:solidFill>
            </a:rPr>
            <a:t>Harmony/JS.Next</a:t>
          </a:r>
          <a:endParaRPr lang="en-US" sz="2400" dirty="0">
            <a:solidFill>
              <a:schemeClr val="bg1">
                <a:lumMod val="95000"/>
              </a:schemeClr>
            </a:solidFill>
          </a:endParaRPr>
        </a:p>
      </dgm:t>
    </dgm:pt>
    <dgm:pt modelId="{B17C2106-8401-48DE-BCCA-1B7F6A94FD0D}" type="parTrans" cxnId="{0A90C5D7-48A1-463C-807D-B320AE5DEADB}">
      <dgm:prSet/>
      <dgm:spPr/>
      <dgm:t>
        <a:bodyPr/>
        <a:lstStyle/>
        <a:p>
          <a:endParaRPr lang="en-US" sz="4000"/>
        </a:p>
      </dgm:t>
    </dgm:pt>
    <dgm:pt modelId="{22540CD7-F9F5-4BC6-801D-2E25CD4DBE0A}" type="sibTrans" cxnId="{0A90C5D7-48A1-463C-807D-B320AE5DEADB}">
      <dgm:prSet/>
      <dgm:spPr/>
      <dgm:t>
        <a:bodyPr/>
        <a:lstStyle/>
        <a:p>
          <a:endParaRPr lang="en-US" sz="4000"/>
        </a:p>
      </dgm:t>
    </dgm:pt>
    <dgm:pt modelId="{4437A980-F18C-4C76-A9D1-352E180CDE1E}">
      <dgm:prSet phldrT="[Text]" custT="1"/>
      <dgm:spPr/>
      <dgm:t>
        <a:bodyPr/>
        <a:lstStyle/>
        <a:p>
          <a:r>
            <a:rPr lang="en-US" sz="2400" dirty="0" smtClean="0">
              <a:solidFill>
                <a:schemeClr val="bg1">
                  <a:lumMod val="95000"/>
                </a:schemeClr>
              </a:solidFill>
            </a:rPr>
            <a:t>   ?</a:t>
          </a:r>
          <a:endParaRPr lang="en-US" sz="2400" dirty="0">
            <a:solidFill>
              <a:schemeClr val="bg1">
                <a:lumMod val="95000"/>
              </a:schemeClr>
            </a:solidFill>
          </a:endParaRPr>
        </a:p>
      </dgm:t>
    </dgm:pt>
    <dgm:pt modelId="{97CB179B-2ABD-45BC-BA4B-59B7A874C4B4}" type="parTrans" cxnId="{43AC272B-9378-429A-983F-F94E50113AF3}">
      <dgm:prSet/>
      <dgm:spPr/>
      <dgm:t>
        <a:bodyPr/>
        <a:lstStyle/>
        <a:p>
          <a:endParaRPr lang="en-US" sz="4000"/>
        </a:p>
      </dgm:t>
    </dgm:pt>
    <dgm:pt modelId="{88E3483C-0075-4CCE-9665-57DF786D9C11}" type="sibTrans" cxnId="{43AC272B-9378-429A-983F-F94E50113AF3}">
      <dgm:prSet/>
      <dgm:spPr/>
      <dgm:t>
        <a:bodyPr/>
        <a:lstStyle/>
        <a:p>
          <a:endParaRPr lang="en-US" sz="4000"/>
        </a:p>
      </dgm:t>
    </dgm:pt>
    <dgm:pt modelId="{6A981FCC-CB8B-4A0C-8A90-4E4C7E1704FE}" type="pres">
      <dgm:prSet presAssocID="{1E0ACE9C-9F7D-4331-A6B2-5712F13FD875}" presName="Name0" presStyleCnt="0">
        <dgm:presLayoutVars>
          <dgm:chMax val="7"/>
          <dgm:chPref val="5"/>
        </dgm:presLayoutVars>
      </dgm:prSet>
      <dgm:spPr/>
    </dgm:pt>
    <dgm:pt modelId="{BEEB19DF-0510-4D71-BC80-C10C0CC809C3}" type="pres">
      <dgm:prSet presAssocID="{1E0ACE9C-9F7D-4331-A6B2-5712F13FD875}" presName="arrowNode" presStyleLbl="node1" presStyleIdx="0" presStyleCnt="1"/>
      <dgm:spPr>
        <a:ln w="76200">
          <a:solidFill>
            <a:schemeClr val="accent1">
              <a:lumMod val="40000"/>
              <a:lumOff val="60000"/>
            </a:schemeClr>
          </a:solidFill>
        </a:ln>
      </dgm:spPr>
    </dgm:pt>
    <dgm:pt modelId="{2516331C-7256-41B5-90E3-9464BDD7E2E2}" type="pres">
      <dgm:prSet presAssocID="{1726E7C4-FBA8-47BD-88E1-23104F518326}" presName="txNode1" presStyleLbl="revTx" presStyleIdx="0" presStyleCnt="6">
        <dgm:presLayoutVars>
          <dgm:bulletEnabled val="1"/>
        </dgm:presLayoutVars>
      </dgm:prSet>
      <dgm:spPr/>
      <dgm:t>
        <a:bodyPr/>
        <a:lstStyle/>
        <a:p>
          <a:endParaRPr lang="en-US"/>
        </a:p>
      </dgm:t>
    </dgm:pt>
    <dgm:pt modelId="{9F789A28-7B0A-4BAD-840F-083874B152BA}" type="pres">
      <dgm:prSet presAssocID="{B25588DC-DFED-462E-B787-1BDB38A69838}" presName="txNode2" presStyleLbl="revTx" presStyleIdx="1" presStyleCnt="6">
        <dgm:presLayoutVars>
          <dgm:bulletEnabled val="1"/>
        </dgm:presLayoutVars>
      </dgm:prSet>
      <dgm:spPr/>
      <dgm:t>
        <a:bodyPr/>
        <a:lstStyle/>
        <a:p>
          <a:endParaRPr lang="en-US"/>
        </a:p>
      </dgm:t>
    </dgm:pt>
    <dgm:pt modelId="{4DC77217-00FE-46FB-9502-833FDFAA83B1}" type="pres">
      <dgm:prSet presAssocID="{26DE96E7-0434-405A-80A8-E60FA05C44ED}" presName="dotNode2" presStyleCnt="0"/>
      <dgm:spPr/>
    </dgm:pt>
    <dgm:pt modelId="{7DD86073-4EF4-4129-AB5E-94CEF3F6FCAC}" type="pres">
      <dgm:prSet presAssocID="{26DE96E7-0434-405A-80A8-E60FA05C44ED}" presName="dotRepeatNode" presStyleLbl="fgShp" presStyleIdx="0" presStyleCnt="4"/>
      <dgm:spPr/>
      <dgm:t>
        <a:bodyPr/>
        <a:lstStyle/>
        <a:p>
          <a:endParaRPr lang="en-US"/>
        </a:p>
      </dgm:t>
    </dgm:pt>
    <dgm:pt modelId="{4E341DFC-EC2A-4D14-BB7B-18875A818B29}" type="pres">
      <dgm:prSet presAssocID="{A22C20AD-A28C-49FD-B624-2196337548FC}" presName="txNode3" presStyleLbl="revTx" presStyleIdx="2" presStyleCnt="6">
        <dgm:presLayoutVars>
          <dgm:bulletEnabled val="1"/>
        </dgm:presLayoutVars>
      </dgm:prSet>
      <dgm:spPr/>
      <dgm:t>
        <a:bodyPr/>
        <a:lstStyle/>
        <a:p>
          <a:endParaRPr lang="en-US"/>
        </a:p>
      </dgm:t>
    </dgm:pt>
    <dgm:pt modelId="{DD931B2A-085C-44FE-9A2B-D93776850091}" type="pres">
      <dgm:prSet presAssocID="{EF7EA321-DDDF-47DB-9577-193C478F9875}" presName="dotNode3" presStyleCnt="0"/>
      <dgm:spPr/>
    </dgm:pt>
    <dgm:pt modelId="{9EC7E95A-0436-4B3A-A0F7-7F7E2379F1C6}" type="pres">
      <dgm:prSet presAssocID="{EF7EA321-DDDF-47DB-9577-193C478F9875}" presName="dotRepeatNode" presStyleLbl="fgShp" presStyleIdx="1" presStyleCnt="4"/>
      <dgm:spPr/>
      <dgm:t>
        <a:bodyPr/>
        <a:lstStyle/>
        <a:p>
          <a:endParaRPr lang="en-US"/>
        </a:p>
      </dgm:t>
    </dgm:pt>
    <dgm:pt modelId="{5B042B25-DA33-46C2-8965-F60E55690D88}" type="pres">
      <dgm:prSet presAssocID="{5E938030-EF75-4DE6-9C72-C1FB7013E58F}" presName="txNode4" presStyleLbl="revTx" presStyleIdx="3" presStyleCnt="6">
        <dgm:presLayoutVars>
          <dgm:bulletEnabled val="1"/>
        </dgm:presLayoutVars>
      </dgm:prSet>
      <dgm:spPr/>
      <dgm:t>
        <a:bodyPr/>
        <a:lstStyle/>
        <a:p>
          <a:endParaRPr lang="en-US"/>
        </a:p>
      </dgm:t>
    </dgm:pt>
    <dgm:pt modelId="{2C53C347-6C45-4E20-B78A-FB3F99E86357}" type="pres">
      <dgm:prSet presAssocID="{D73F70E0-2461-4D6A-BAAA-A219FF1247F9}" presName="dotNode4" presStyleCnt="0"/>
      <dgm:spPr/>
    </dgm:pt>
    <dgm:pt modelId="{2CBDC0B0-0E1A-458B-8629-45FD204A5EC6}" type="pres">
      <dgm:prSet presAssocID="{D73F70E0-2461-4D6A-BAAA-A219FF1247F9}" presName="dotRepeatNode" presStyleLbl="fgShp" presStyleIdx="2" presStyleCnt="4"/>
      <dgm:spPr/>
      <dgm:t>
        <a:bodyPr/>
        <a:lstStyle/>
        <a:p>
          <a:endParaRPr lang="en-US"/>
        </a:p>
      </dgm:t>
    </dgm:pt>
    <dgm:pt modelId="{38CA6CFF-A3BD-4F80-88AB-E49C9286E2AF}" type="pres">
      <dgm:prSet presAssocID="{4ED0DEF5-E3ED-4163-AE6B-522A6C3B21D5}" presName="txNode5" presStyleLbl="revTx" presStyleIdx="4" presStyleCnt="6">
        <dgm:presLayoutVars>
          <dgm:bulletEnabled val="1"/>
        </dgm:presLayoutVars>
      </dgm:prSet>
      <dgm:spPr/>
      <dgm:t>
        <a:bodyPr/>
        <a:lstStyle/>
        <a:p>
          <a:endParaRPr lang="en-US"/>
        </a:p>
      </dgm:t>
    </dgm:pt>
    <dgm:pt modelId="{52AACED0-6A47-48C2-AF02-9A0104F4F181}" type="pres">
      <dgm:prSet presAssocID="{22540CD7-F9F5-4BC6-801D-2E25CD4DBE0A}" presName="dotNode5" presStyleCnt="0"/>
      <dgm:spPr/>
    </dgm:pt>
    <dgm:pt modelId="{08A6BC55-4E04-4FD7-9B1A-8186E65971E2}" type="pres">
      <dgm:prSet presAssocID="{22540CD7-F9F5-4BC6-801D-2E25CD4DBE0A}" presName="dotRepeatNode" presStyleLbl="fgShp" presStyleIdx="3" presStyleCnt="4"/>
      <dgm:spPr/>
      <dgm:t>
        <a:bodyPr/>
        <a:lstStyle/>
        <a:p>
          <a:endParaRPr lang="en-US"/>
        </a:p>
      </dgm:t>
    </dgm:pt>
    <dgm:pt modelId="{A00FBE69-7C51-4459-BAD5-96E0773C3752}" type="pres">
      <dgm:prSet presAssocID="{4437A980-F18C-4C76-A9D1-352E180CDE1E}" presName="txNode6" presStyleLbl="revTx" presStyleIdx="5" presStyleCnt="6" custLinFactNeighborY="22176">
        <dgm:presLayoutVars>
          <dgm:bulletEnabled val="1"/>
        </dgm:presLayoutVars>
      </dgm:prSet>
      <dgm:spPr/>
      <dgm:t>
        <a:bodyPr/>
        <a:lstStyle/>
        <a:p>
          <a:endParaRPr lang="en-US"/>
        </a:p>
      </dgm:t>
    </dgm:pt>
  </dgm:ptLst>
  <dgm:cxnLst>
    <dgm:cxn modelId="{8901FC89-0BD7-4D40-AA96-035A4FDF3B5D}" srcId="{1E0ACE9C-9F7D-4331-A6B2-5712F13FD875}" destId="{5E938030-EF75-4DE6-9C72-C1FB7013E58F}" srcOrd="3" destOrd="0" parTransId="{F94C6828-83F2-4200-BBE7-A88E123FBBDE}" sibTransId="{D73F70E0-2461-4D6A-BAAA-A219FF1247F9}"/>
    <dgm:cxn modelId="{0BA2654C-B7F8-4B65-973A-EB4DD788112B}" type="presOf" srcId="{26DE96E7-0434-405A-80A8-E60FA05C44ED}" destId="{7DD86073-4EF4-4129-AB5E-94CEF3F6FCAC}" srcOrd="0" destOrd="0" presId="urn:microsoft.com/office/officeart/2009/3/layout/DescendingProcess"/>
    <dgm:cxn modelId="{5BE3A6A2-9A83-4F42-A898-A0B724D53468}" srcId="{1E0ACE9C-9F7D-4331-A6B2-5712F13FD875}" destId="{A22C20AD-A28C-49FD-B624-2196337548FC}" srcOrd="2" destOrd="0" parTransId="{B68EC88F-58AB-4401-AB7E-162F9A39BBCE}" sibTransId="{EF7EA321-DDDF-47DB-9577-193C478F9875}"/>
    <dgm:cxn modelId="{F469681E-2641-49C2-9B54-A7EAD9C8633E}" srcId="{1E0ACE9C-9F7D-4331-A6B2-5712F13FD875}" destId="{B25588DC-DFED-462E-B787-1BDB38A69838}" srcOrd="1" destOrd="0" parTransId="{3315AB2D-AAE4-43CD-B2BF-10C4A43505F2}" sibTransId="{26DE96E7-0434-405A-80A8-E60FA05C44ED}"/>
    <dgm:cxn modelId="{44BE71C3-3D12-4587-8463-8BA4F9F2EA95}" type="presOf" srcId="{5E938030-EF75-4DE6-9C72-C1FB7013E58F}" destId="{5B042B25-DA33-46C2-8965-F60E55690D88}" srcOrd="0" destOrd="0" presId="urn:microsoft.com/office/officeart/2009/3/layout/DescendingProcess"/>
    <dgm:cxn modelId="{0A90C5D7-48A1-463C-807D-B320AE5DEADB}" srcId="{1E0ACE9C-9F7D-4331-A6B2-5712F13FD875}" destId="{4ED0DEF5-E3ED-4163-AE6B-522A6C3B21D5}" srcOrd="4" destOrd="0" parTransId="{B17C2106-8401-48DE-BCCA-1B7F6A94FD0D}" sibTransId="{22540CD7-F9F5-4BC6-801D-2E25CD4DBE0A}"/>
    <dgm:cxn modelId="{10B4B127-4D16-40D6-B90F-C06CA3045694}" type="presOf" srcId="{22540CD7-F9F5-4BC6-801D-2E25CD4DBE0A}" destId="{08A6BC55-4E04-4FD7-9B1A-8186E65971E2}" srcOrd="0" destOrd="0" presId="urn:microsoft.com/office/officeart/2009/3/layout/DescendingProcess"/>
    <dgm:cxn modelId="{02007D9F-B9C1-4BD3-8127-F3FD6E76CE0F}" type="presOf" srcId="{4437A980-F18C-4C76-A9D1-352E180CDE1E}" destId="{A00FBE69-7C51-4459-BAD5-96E0773C3752}" srcOrd="0" destOrd="0" presId="urn:microsoft.com/office/officeart/2009/3/layout/DescendingProcess"/>
    <dgm:cxn modelId="{9A4179A5-8F9B-4BBF-A2D7-4B6E6591AFCF}" type="presOf" srcId="{A22C20AD-A28C-49FD-B624-2196337548FC}" destId="{4E341DFC-EC2A-4D14-BB7B-18875A818B29}" srcOrd="0" destOrd="0" presId="urn:microsoft.com/office/officeart/2009/3/layout/DescendingProcess"/>
    <dgm:cxn modelId="{69D08EE8-D817-447E-B6A6-D523580289C8}" type="presOf" srcId="{1E0ACE9C-9F7D-4331-A6B2-5712F13FD875}" destId="{6A981FCC-CB8B-4A0C-8A90-4E4C7E1704FE}" srcOrd="0" destOrd="0" presId="urn:microsoft.com/office/officeart/2009/3/layout/DescendingProcess"/>
    <dgm:cxn modelId="{DCD98F00-41EB-4F98-8207-D2C8E08B3EB2}" type="presOf" srcId="{EF7EA321-DDDF-47DB-9577-193C478F9875}" destId="{9EC7E95A-0436-4B3A-A0F7-7F7E2379F1C6}" srcOrd="0" destOrd="0" presId="urn:microsoft.com/office/officeart/2009/3/layout/DescendingProcess"/>
    <dgm:cxn modelId="{40044089-FC39-4DAB-A986-1D4BFA9B904E}" type="presOf" srcId="{4ED0DEF5-E3ED-4163-AE6B-522A6C3B21D5}" destId="{38CA6CFF-A3BD-4F80-88AB-E49C9286E2AF}" srcOrd="0" destOrd="0" presId="urn:microsoft.com/office/officeart/2009/3/layout/DescendingProcess"/>
    <dgm:cxn modelId="{43AC272B-9378-429A-983F-F94E50113AF3}" srcId="{1E0ACE9C-9F7D-4331-A6B2-5712F13FD875}" destId="{4437A980-F18C-4C76-A9D1-352E180CDE1E}" srcOrd="5" destOrd="0" parTransId="{97CB179B-2ABD-45BC-BA4B-59B7A874C4B4}" sibTransId="{88E3483C-0075-4CCE-9665-57DF786D9C11}"/>
    <dgm:cxn modelId="{BBC69659-238B-40C4-A640-4C8D2C50DC15}" type="presOf" srcId="{B25588DC-DFED-462E-B787-1BDB38A69838}" destId="{9F789A28-7B0A-4BAD-840F-083874B152BA}" srcOrd="0" destOrd="0" presId="urn:microsoft.com/office/officeart/2009/3/layout/DescendingProcess"/>
    <dgm:cxn modelId="{A19640A8-D048-4544-9235-A67D0073A6CE}" type="presOf" srcId="{D73F70E0-2461-4D6A-BAAA-A219FF1247F9}" destId="{2CBDC0B0-0E1A-458B-8629-45FD204A5EC6}" srcOrd="0" destOrd="0" presId="urn:microsoft.com/office/officeart/2009/3/layout/DescendingProcess"/>
    <dgm:cxn modelId="{DAA6D805-7F5F-4D96-95CF-38AB3F2A1A79}" srcId="{1E0ACE9C-9F7D-4331-A6B2-5712F13FD875}" destId="{1726E7C4-FBA8-47BD-88E1-23104F518326}" srcOrd="0" destOrd="0" parTransId="{F2857AD3-199E-4965-951D-7A4C432CF979}" sibTransId="{F3926BB3-6231-4135-8E10-B3C32F16446B}"/>
    <dgm:cxn modelId="{25C8AFBD-070D-4B91-8A6D-21DEE2F45F70}" type="presOf" srcId="{1726E7C4-FBA8-47BD-88E1-23104F518326}" destId="{2516331C-7256-41B5-90E3-9464BDD7E2E2}" srcOrd="0" destOrd="0" presId="urn:microsoft.com/office/officeart/2009/3/layout/DescendingProcess"/>
    <dgm:cxn modelId="{D3F9A3DE-40DD-4CE7-BD25-E464E533DE2C}" type="presParOf" srcId="{6A981FCC-CB8B-4A0C-8A90-4E4C7E1704FE}" destId="{BEEB19DF-0510-4D71-BC80-C10C0CC809C3}" srcOrd="0" destOrd="0" presId="urn:microsoft.com/office/officeart/2009/3/layout/DescendingProcess"/>
    <dgm:cxn modelId="{FEE5CA68-6C4F-4F64-989D-754DB138B993}" type="presParOf" srcId="{6A981FCC-CB8B-4A0C-8A90-4E4C7E1704FE}" destId="{2516331C-7256-41B5-90E3-9464BDD7E2E2}" srcOrd="1" destOrd="0" presId="urn:microsoft.com/office/officeart/2009/3/layout/DescendingProcess"/>
    <dgm:cxn modelId="{4E52EA6E-C755-4279-866E-BCE828B88F8C}" type="presParOf" srcId="{6A981FCC-CB8B-4A0C-8A90-4E4C7E1704FE}" destId="{9F789A28-7B0A-4BAD-840F-083874B152BA}" srcOrd="2" destOrd="0" presId="urn:microsoft.com/office/officeart/2009/3/layout/DescendingProcess"/>
    <dgm:cxn modelId="{FA4467A1-C9D0-4BE8-B195-73CEFCE3EFA8}" type="presParOf" srcId="{6A981FCC-CB8B-4A0C-8A90-4E4C7E1704FE}" destId="{4DC77217-00FE-46FB-9502-833FDFAA83B1}" srcOrd="3" destOrd="0" presId="urn:microsoft.com/office/officeart/2009/3/layout/DescendingProcess"/>
    <dgm:cxn modelId="{B8476045-8913-44EC-9D44-48936E405316}" type="presParOf" srcId="{4DC77217-00FE-46FB-9502-833FDFAA83B1}" destId="{7DD86073-4EF4-4129-AB5E-94CEF3F6FCAC}" srcOrd="0" destOrd="0" presId="urn:microsoft.com/office/officeart/2009/3/layout/DescendingProcess"/>
    <dgm:cxn modelId="{639A1C9F-98ED-495C-BE13-F1E18560FA93}" type="presParOf" srcId="{6A981FCC-CB8B-4A0C-8A90-4E4C7E1704FE}" destId="{4E341DFC-EC2A-4D14-BB7B-18875A818B29}" srcOrd="4" destOrd="0" presId="urn:microsoft.com/office/officeart/2009/3/layout/DescendingProcess"/>
    <dgm:cxn modelId="{DC2573FC-3588-49CD-9D33-506DBEEB884B}" type="presParOf" srcId="{6A981FCC-CB8B-4A0C-8A90-4E4C7E1704FE}" destId="{DD931B2A-085C-44FE-9A2B-D93776850091}" srcOrd="5" destOrd="0" presId="urn:microsoft.com/office/officeart/2009/3/layout/DescendingProcess"/>
    <dgm:cxn modelId="{E6D999BD-96AC-41D9-919B-5E9420E27612}" type="presParOf" srcId="{DD931B2A-085C-44FE-9A2B-D93776850091}" destId="{9EC7E95A-0436-4B3A-A0F7-7F7E2379F1C6}" srcOrd="0" destOrd="0" presId="urn:microsoft.com/office/officeart/2009/3/layout/DescendingProcess"/>
    <dgm:cxn modelId="{F2721E45-059A-4185-A6A0-C7F1A049B7C9}" type="presParOf" srcId="{6A981FCC-CB8B-4A0C-8A90-4E4C7E1704FE}" destId="{5B042B25-DA33-46C2-8965-F60E55690D88}" srcOrd="6" destOrd="0" presId="urn:microsoft.com/office/officeart/2009/3/layout/DescendingProcess"/>
    <dgm:cxn modelId="{33431C7E-E2DE-4B18-8AE1-15596E2F4490}" type="presParOf" srcId="{6A981FCC-CB8B-4A0C-8A90-4E4C7E1704FE}" destId="{2C53C347-6C45-4E20-B78A-FB3F99E86357}" srcOrd="7" destOrd="0" presId="urn:microsoft.com/office/officeart/2009/3/layout/DescendingProcess"/>
    <dgm:cxn modelId="{F20CACB3-3A1A-439C-8744-E6C875E2EE79}" type="presParOf" srcId="{2C53C347-6C45-4E20-B78A-FB3F99E86357}" destId="{2CBDC0B0-0E1A-458B-8629-45FD204A5EC6}" srcOrd="0" destOrd="0" presId="urn:microsoft.com/office/officeart/2009/3/layout/DescendingProcess"/>
    <dgm:cxn modelId="{726CFC3C-2571-46D2-93D1-A1CC4115BFFE}" type="presParOf" srcId="{6A981FCC-CB8B-4A0C-8A90-4E4C7E1704FE}" destId="{38CA6CFF-A3BD-4F80-88AB-E49C9286E2AF}" srcOrd="8" destOrd="0" presId="urn:microsoft.com/office/officeart/2009/3/layout/DescendingProcess"/>
    <dgm:cxn modelId="{9D00EDA5-E34C-42DB-8609-7D203C6EEC93}" type="presParOf" srcId="{6A981FCC-CB8B-4A0C-8A90-4E4C7E1704FE}" destId="{52AACED0-6A47-48C2-AF02-9A0104F4F181}" srcOrd="9" destOrd="0" presId="urn:microsoft.com/office/officeart/2009/3/layout/DescendingProcess"/>
    <dgm:cxn modelId="{47E711F9-15A1-4762-B2A7-6C8EFF5A906F}" type="presParOf" srcId="{52AACED0-6A47-48C2-AF02-9A0104F4F181}" destId="{08A6BC55-4E04-4FD7-9B1A-8186E65971E2}" srcOrd="0" destOrd="0" presId="urn:microsoft.com/office/officeart/2009/3/layout/DescendingProcess"/>
    <dgm:cxn modelId="{BE3B71DB-9D06-4131-B681-789BD757CAC2}" type="presParOf" srcId="{6A981FCC-CB8B-4A0C-8A90-4E4C7E1704FE}" destId="{A00FBE69-7C51-4459-BAD5-96E0773C3752}" srcOrd="10" destOrd="0" presId="urn:microsoft.com/office/officeart/2009/3/layout/DescendingProcess"/>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EB19DF-0510-4D71-BC80-C10C0CC809C3}">
      <dsp:nvSpPr>
        <dsp:cNvPr id="0" name=""/>
        <dsp:cNvSpPr/>
      </dsp:nvSpPr>
      <dsp:spPr>
        <a:xfrm rot="4396374">
          <a:off x="1887439" y="900631"/>
          <a:ext cx="3907079" cy="2724700"/>
        </a:xfrm>
        <a:prstGeom prst="swooshArrow">
          <a:avLst>
            <a:gd name="adj1" fmla="val 16310"/>
            <a:gd name="adj2" fmla="val 31370"/>
          </a:avLst>
        </a:prstGeom>
        <a:solidFill>
          <a:schemeClr val="lt1">
            <a:hueOff val="0"/>
            <a:satOff val="0"/>
            <a:lumOff val="0"/>
            <a:alphaOff val="0"/>
          </a:schemeClr>
        </a:solidFill>
        <a:ln w="76200" cap="flat" cmpd="sng" algn="ctr">
          <a:solidFill>
            <a:schemeClr val="accent1">
              <a:lumMod val="40000"/>
              <a:lumOff val="60000"/>
            </a:schemeClr>
          </a:solidFill>
          <a:prstDash val="solid"/>
        </a:ln>
        <a:effectLst/>
      </dsp:spPr>
      <dsp:style>
        <a:lnRef idx="2">
          <a:scrgbClr r="0" g="0" b="0"/>
        </a:lnRef>
        <a:fillRef idx="1">
          <a:scrgbClr r="0" g="0" b="0"/>
        </a:fillRef>
        <a:effectRef idx="0">
          <a:scrgbClr r="0" g="0" b="0"/>
        </a:effectRef>
        <a:fontRef idx="minor">
          <a:schemeClr val="lt1"/>
        </a:fontRef>
      </dsp:style>
    </dsp:sp>
    <dsp:sp modelId="{7DD86073-4EF4-4129-AB5E-94CEF3F6FCAC}">
      <dsp:nvSpPr>
        <dsp:cNvPr id="0" name=""/>
        <dsp:cNvSpPr/>
      </dsp:nvSpPr>
      <dsp:spPr>
        <a:xfrm>
          <a:off x="3219111" y="1169508"/>
          <a:ext cx="98665" cy="98665"/>
        </a:xfrm>
        <a:prstGeom prst="ellipse">
          <a:avLst/>
        </a:prstGeom>
        <a:solidFill>
          <a:schemeClr val="dk2">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EC7E95A-0436-4B3A-A0F7-7F7E2379F1C6}">
      <dsp:nvSpPr>
        <dsp:cNvPr id="0" name=""/>
        <dsp:cNvSpPr/>
      </dsp:nvSpPr>
      <dsp:spPr>
        <a:xfrm>
          <a:off x="3776212" y="1597212"/>
          <a:ext cx="98665" cy="98665"/>
        </a:xfrm>
        <a:prstGeom prst="ellipse">
          <a:avLst/>
        </a:prstGeom>
        <a:solidFill>
          <a:schemeClr val="dk2">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CBDC0B0-0E1A-458B-8629-45FD204A5EC6}">
      <dsp:nvSpPr>
        <dsp:cNvPr id="0" name=""/>
        <dsp:cNvSpPr/>
      </dsp:nvSpPr>
      <dsp:spPr>
        <a:xfrm>
          <a:off x="4277055" y="2097783"/>
          <a:ext cx="98665" cy="98665"/>
        </a:xfrm>
        <a:prstGeom prst="ellipse">
          <a:avLst/>
        </a:prstGeom>
        <a:solidFill>
          <a:schemeClr val="dk2">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516331C-7256-41B5-90E3-9464BDD7E2E2}">
      <dsp:nvSpPr>
        <dsp:cNvPr id="0" name=""/>
        <dsp:cNvSpPr/>
      </dsp:nvSpPr>
      <dsp:spPr>
        <a:xfrm>
          <a:off x="1625520" y="0"/>
          <a:ext cx="1842066" cy="7241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b" anchorCtr="0">
          <a:noAutofit/>
        </a:bodyPr>
        <a:lstStyle/>
        <a:p>
          <a:pPr lvl="0" algn="ctr" defTabSz="1066800">
            <a:lnSpc>
              <a:spcPct val="90000"/>
            </a:lnSpc>
            <a:spcBef>
              <a:spcPct val="0"/>
            </a:spcBef>
            <a:spcAft>
              <a:spcPct val="35000"/>
            </a:spcAft>
          </a:pPr>
          <a:r>
            <a:rPr lang="en-US" sz="2400" kern="1200" dirty="0" smtClean="0">
              <a:solidFill>
                <a:schemeClr val="bg1">
                  <a:lumMod val="95000"/>
                </a:schemeClr>
              </a:solidFill>
            </a:rPr>
            <a:t>JavaScript</a:t>
          </a:r>
          <a:endParaRPr lang="en-US" sz="2400" kern="1200" dirty="0">
            <a:solidFill>
              <a:schemeClr val="bg1">
                <a:lumMod val="95000"/>
              </a:schemeClr>
            </a:solidFill>
          </a:endParaRPr>
        </a:p>
      </dsp:txBody>
      <dsp:txXfrm>
        <a:off x="1625520" y="0"/>
        <a:ext cx="1842066" cy="724154"/>
      </dsp:txXfrm>
    </dsp:sp>
    <dsp:sp modelId="{9F789A28-7B0A-4BAD-840F-083874B152BA}">
      <dsp:nvSpPr>
        <dsp:cNvPr id="0" name=""/>
        <dsp:cNvSpPr/>
      </dsp:nvSpPr>
      <dsp:spPr>
        <a:xfrm>
          <a:off x="3865872" y="856764"/>
          <a:ext cx="2738207" cy="7241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lvl="0" algn="l" defTabSz="1066800">
            <a:lnSpc>
              <a:spcPct val="90000"/>
            </a:lnSpc>
            <a:spcBef>
              <a:spcPct val="0"/>
            </a:spcBef>
            <a:spcAft>
              <a:spcPct val="35000"/>
            </a:spcAft>
          </a:pPr>
          <a:r>
            <a:rPr lang="en-US" sz="2400" kern="1200" smtClean="0">
              <a:solidFill>
                <a:schemeClr val="bg1">
                  <a:lumMod val="95000"/>
                </a:schemeClr>
              </a:solidFill>
            </a:rPr>
            <a:t>jQuery, et al.</a:t>
          </a:r>
          <a:endParaRPr lang="en-US" sz="2400" kern="1200" dirty="0">
            <a:solidFill>
              <a:schemeClr val="bg1">
                <a:lumMod val="95000"/>
              </a:schemeClr>
            </a:solidFill>
          </a:endParaRPr>
        </a:p>
      </dsp:txBody>
      <dsp:txXfrm>
        <a:off x="3865872" y="856764"/>
        <a:ext cx="2738207" cy="724154"/>
      </dsp:txXfrm>
    </dsp:sp>
    <dsp:sp modelId="{4E341DFC-EC2A-4D14-BB7B-18875A818B29}">
      <dsp:nvSpPr>
        <dsp:cNvPr id="0" name=""/>
        <dsp:cNvSpPr/>
      </dsp:nvSpPr>
      <dsp:spPr>
        <a:xfrm>
          <a:off x="1625520" y="1284468"/>
          <a:ext cx="1842066" cy="7241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lvl="0" algn="r" defTabSz="1066800">
            <a:lnSpc>
              <a:spcPct val="90000"/>
            </a:lnSpc>
            <a:spcBef>
              <a:spcPct val="0"/>
            </a:spcBef>
            <a:spcAft>
              <a:spcPct val="35000"/>
            </a:spcAft>
          </a:pPr>
          <a:r>
            <a:rPr lang="en-US" sz="2400" kern="1200" dirty="0" err="1" smtClean="0">
              <a:solidFill>
                <a:schemeClr val="bg1">
                  <a:lumMod val="95000"/>
                </a:schemeClr>
              </a:solidFill>
            </a:rPr>
            <a:t>ECMAScript</a:t>
          </a:r>
          <a:r>
            <a:rPr lang="en-US" sz="2400" kern="1200" dirty="0" smtClean="0">
              <a:solidFill>
                <a:schemeClr val="bg1">
                  <a:lumMod val="95000"/>
                </a:schemeClr>
              </a:solidFill>
            </a:rPr>
            <a:t> 5</a:t>
          </a:r>
          <a:endParaRPr lang="en-US" sz="2400" kern="1200" dirty="0">
            <a:solidFill>
              <a:schemeClr val="bg1">
                <a:lumMod val="95000"/>
              </a:schemeClr>
            </a:solidFill>
          </a:endParaRPr>
        </a:p>
      </dsp:txBody>
      <dsp:txXfrm>
        <a:off x="1625520" y="1284468"/>
        <a:ext cx="1842066" cy="724154"/>
      </dsp:txXfrm>
    </dsp:sp>
    <dsp:sp modelId="{08A6BC55-4E04-4FD7-9B1A-8186E65971E2}">
      <dsp:nvSpPr>
        <dsp:cNvPr id="0" name=""/>
        <dsp:cNvSpPr/>
      </dsp:nvSpPr>
      <dsp:spPr>
        <a:xfrm>
          <a:off x="4639494" y="2648593"/>
          <a:ext cx="98665" cy="98665"/>
        </a:xfrm>
        <a:prstGeom prst="ellipse">
          <a:avLst/>
        </a:prstGeom>
        <a:solidFill>
          <a:schemeClr val="dk2">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042B25-DA33-46C2-8965-F60E55690D88}">
      <dsp:nvSpPr>
        <dsp:cNvPr id="0" name=""/>
        <dsp:cNvSpPr/>
      </dsp:nvSpPr>
      <dsp:spPr>
        <a:xfrm>
          <a:off x="4762012" y="1785039"/>
          <a:ext cx="1842066" cy="7241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lvl="0" algn="l" defTabSz="1066800">
            <a:lnSpc>
              <a:spcPct val="90000"/>
            </a:lnSpc>
            <a:spcBef>
              <a:spcPct val="0"/>
            </a:spcBef>
            <a:spcAft>
              <a:spcPct val="35000"/>
            </a:spcAft>
          </a:pPr>
          <a:r>
            <a:rPr lang="en-US" sz="2400" kern="1200" smtClean="0">
              <a:solidFill>
                <a:schemeClr val="bg1">
                  <a:lumMod val="95000"/>
                </a:schemeClr>
              </a:solidFill>
            </a:rPr>
            <a:t>CoffeeScript</a:t>
          </a:r>
          <a:endParaRPr lang="en-US" sz="2400" kern="1200" dirty="0">
            <a:solidFill>
              <a:schemeClr val="bg1">
                <a:lumMod val="95000"/>
              </a:schemeClr>
            </a:solidFill>
          </a:endParaRPr>
        </a:p>
      </dsp:txBody>
      <dsp:txXfrm>
        <a:off x="4762012" y="1785039"/>
        <a:ext cx="1842066" cy="724154"/>
      </dsp:txXfrm>
    </dsp:sp>
    <dsp:sp modelId="{38CA6CFF-A3BD-4F80-88AB-E49C9286E2AF}">
      <dsp:nvSpPr>
        <dsp:cNvPr id="0" name=""/>
        <dsp:cNvSpPr/>
      </dsp:nvSpPr>
      <dsp:spPr>
        <a:xfrm>
          <a:off x="1625520" y="2335849"/>
          <a:ext cx="2738207" cy="7241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ctr" anchorCtr="0">
          <a:noAutofit/>
        </a:bodyPr>
        <a:lstStyle/>
        <a:p>
          <a:pPr lvl="0" algn="r" defTabSz="1066800">
            <a:lnSpc>
              <a:spcPct val="90000"/>
            </a:lnSpc>
            <a:spcBef>
              <a:spcPct val="0"/>
            </a:spcBef>
            <a:spcAft>
              <a:spcPct val="35000"/>
            </a:spcAft>
          </a:pPr>
          <a:r>
            <a:rPr lang="en-US" sz="2400" kern="1200" smtClean="0">
              <a:solidFill>
                <a:schemeClr val="bg1">
                  <a:lumMod val="95000"/>
                </a:schemeClr>
              </a:solidFill>
            </a:rPr>
            <a:t>Harmony/JS.Next</a:t>
          </a:r>
          <a:endParaRPr lang="en-US" sz="2400" kern="1200" dirty="0">
            <a:solidFill>
              <a:schemeClr val="bg1">
                <a:lumMod val="95000"/>
              </a:schemeClr>
            </a:solidFill>
          </a:endParaRPr>
        </a:p>
      </dsp:txBody>
      <dsp:txXfrm>
        <a:off x="1625520" y="2335849"/>
        <a:ext cx="2738207" cy="724154"/>
      </dsp:txXfrm>
    </dsp:sp>
    <dsp:sp modelId="{A00FBE69-7C51-4459-BAD5-96E0773C3752}">
      <dsp:nvSpPr>
        <dsp:cNvPr id="0" name=""/>
        <dsp:cNvSpPr/>
      </dsp:nvSpPr>
      <dsp:spPr>
        <a:xfrm>
          <a:off x="4114800" y="3801808"/>
          <a:ext cx="2489279" cy="7241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lvl="0" algn="ctr" defTabSz="1066800">
            <a:lnSpc>
              <a:spcPct val="90000"/>
            </a:lnSpc>
            <a:spcBef>
              <a:spcPct val="0"/>
            </a:spcBef>
            <a:spcAft>
              <a:spcPct val="35000"/>
            </a:spcAft>
          </a:pPr>
          <a:r>
            <a:rPr lang="en-US" sz="2400" kern="1200" dirty="0" smtClean="0">
              <a:solidFill>
                <a:schemeClr val="bg1">
                  <a:lumMod val="95000"/>
                </a:schemeClr>
              </a:solidFill>
            </a:rPr>
            <a:t>   ?</a:t>
          </a:r>
          <a:endParaRPr lang="en-US" sz="2400" kern="1200" dirty="0">
            <a:solidFill>
              <a:schemeClr val="bg1">
                <a:lumMod val="95000"/>
              </a:schemeClr>
            </a:solidFill>
          </a:endParaRPr>
        </a:p>
      </dsp:txBody>
      <dsp:txXfrm>
        <a:off x="4114800" y="3801808"/>
        <a:ext cx="2489279" cy="724154"/>
      </dsp:txXfrm>
    </dsp:sp>
  </dsp:spTree>
</dsp:drawing>
</file>

<file path=ppt/diagrams/layout1.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rot="73.2729" type="swooshArrow" r:blip="">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ED72450-FCB2-1744-9D71-3D746DE791B1}" type="datetimeFigureOut">
              <a:rPr lang="en-US" smtClean="0"/>
              <a:t>7/30/12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914ADB8-89EB-464D-829D-FBD7EA7A46ED}" type="slidenum">
              <a:rPr lang="en-US" smtClean="0"/>
              <a:t>‹#›</a:t>
            </a:fld>
            <a:endParaRPr lang="en-US"/>
          </a:p>
        </p:txBody>
      </p:sp>
    </p:spTree>
    <p:extLst>
      <p:ext uri="{BB962C8B-B14F-4D97-AF65-F5344CB8AC3E}">
        <p14:creationId xmlns:p14="http://schemas.microsoft.com/office/powerpoint/2010/main" val="3899518475"/>
      </p:ext>
    </p:extLst>
  </p:cSld>
  <p:clrMap bg1="lt1" tx1="dk1" bg2="lt2" tx2="dk2" accent1="accent1" accent2="accent2" accent3="accent3" accent4="accent4" accent5="accent5" accent6="accent6" hlink="hlink" folHlink="folHlink"/>
  <p:hf hdr="0" ftr="0" dt="0"/>
</p:handoutMaster>
</file>

<file path=ppt/media/image1.png>
</file>

<file path=ppt/media/image10.gif>
</file>

<file path=ppt/media/image11.jpg>
</file>

<file path=ppt/media/image12.jpe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1D3D0C5-03B9-40C9-BA0D-5C632AC2F1D2}" type="datetimeFigureOut">
              <a:rPr lang="en-US" smtClean="0"/>
              <a:t>7/30/12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E6B9BD5-67C3-409B-B1F1-CF66E2F5BBF0}" type="slidenum">
              <a:rPr lang="en-US" smtClean="0"/>
              <a:t>‹#›</a:t>
            </a:fld>
            <a:endParaRPr lang="en-US"/>
          </a:p>
        </p:txBody>
      </p:sp>
    </p:spTree>
    <p:extLst>
      <p:ext uri="{BB962C8B-B14F-4D97-AF65-F5344CB8AC3E}">
        <p14:creationId xmlns:p14="http://schemas.microsoft.com/office/powerpoint/2010/main" val="378279310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en.wikipedia.org/wiki/Logic" TargetMode="External"/><Relationship Id="rId4" Type="http://schemas.openxmlformats.org/officeDocument/2006/relationships/hyperlink" Target="http://en.wikipedia.org/wiki/Self-evidence" TargetMode="External"/><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 Id="rId3" Type="http://schemas.openxmlformats.org/officeDocument/2006/relationships/hyperlink" Target="https://github.com/jashkenas/coffee-script/wiki/Build-tools"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 Id="rId3" Type="http://schemas.openxmlformats.org/officeDocument/2006/relationships/hyperlink" Target="http://brendaneich.com/2011/01/harmony-of-my-dreams/" TargetMode="Externa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 Chris! Good morning, afternoon or evening everyone.</a:t>
            </a:r>
            <a:r>
              <a:rPr lang="en-US" baseline="0" dirty="0" smtClean="0"/>
              <a:t> I’m excited to be here today to talk with you all about CoffeeScript. My name is Brandon Satrom, and you can find me on Twitter as </a:t>
            </a:r>
            <a:r>
              <a:rPr lang="en-US" baseline="0" dirty="0" err="1" smtClean="0"/>
              <a:t>BrandonSatrom</a:t>
            </a:r>
            <a:r>
              <a:rPr lang="en-US" baseline="0" dirty="0" smtClean="0"/>
              <a:t> or on my blog at </a:t>
            </a:r>
            <a:r>
              <a:rPr lang="en-US" baseline="0" dirty="0" err="1" smtClean="0"/>
              <a:t>UserInExperience.com</a:t>
            </a:r>
            <a:r>
              <a:rPr lang="en-US" baseline="0" dirty="0" smtClean="0"/>
              <a:t>. [NEXT]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1</a:t>
            </a:fld>
            <a:endParaRPr lang="en-US"/>
          </a:p>
        </p:txBody>
      </p:sp>
    </p:spTree>
    <p:extLst>
      <p:ext uri="{BB962C8B-B14F-4D97-AF65-F5344CB8AC3E}">
        <p14:creationId xmlns:p14="http://schemas.microsoft.com/office/powerpoint/2010/main" val="17386789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Second, if a preprocessor helps you do</a:t>
            </a:r>
            <a:r>
              <a:rPr lang="en-US" sz="1200" kern="1200" baseline="0" dirty="0" smtClean="0">
                <a:solidFill>
                  <a:schemeClr val="tx1"/>
                </a:solidFill>
                <a:latin typeface="+mn-lt"/>
                <a:ea typeface="+mn-ea"/>
                <a:cs typeface="+mn-cs"/>
              </a:rPr>
              <a:t> your job better, use it. If not, don</a:t>
            </a:r>
            <a:r>
              <a:rPr lang="fr-FR" sz="1200" kern="1200" baseline="0" dirty="0" smtClean="0">
                <a:solidFill>
                  <a:schemeClr val="tx1"/>
                </a:solidFill>
                <a:latin typeface="+mn-lt"/>
                <a:ea typeface="+mn-ea"/>
                <a:cs typeface="+mn-cs"/>
              </a:rPr>
              <a:t>’</a:t>
            </a:r>
            <a:r>
              <a:rPr lang="en-US" sz="1200" kern="1200" baseline="0" dirty="0" smtClean="0">
                <a:solidFill>
                  <a:schemeClr val="tx1"/>
                </a:solidFill>
                <a:latin typeface="+mn-lt"/>
                <a:ea typeface="+mn-ea"/>
                <a:cs typeface="+mn-cs"/>
              </a:rPr>
              <a:t>t. It’s a simple as that. Don’t let someone else decide for you if LESS, or SASS or CoffeeScript is useful to you, try it for yourself. Also, don’t ever worry about this becoming a permanent decision. Don’t fear lock-in. </a:t>
            </a:r>
            <a:r>
              <a:rPr lang="en-US" sz="1200" kern="1200" dirty="0" smtClean="0">
                <a:solidFill>
                  <a:schemeClr val="tx1"/>
                </a:solidFill>
                <a:latin typeface="+mn-lt"/>
                <a:ea typeface="+mn-ea"/>
                <a:cs typeface="+mn-cs"/>
              </a:rPr>
              <a:t>If you ever decide to stop using a preprocessor, take the output and run.</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AE6B9BD5-67C3-409B-B1F1-CF66E2F5BBF0}" type="slidenum">
              <a:rPr lang="en-US" smtClean="0"/>
              <a:t>10</a:t>
            </a:fld>
            <a:endParaRPr lang="en-US"/>
          </a:p>
        </p:txBody>
      </p:sp>
    </p:spTree>
    <p:extLst>
      <p:ext uri="{BB962C8B-B14F-4D97-AF65-F5344CB8AC3E}">
        <p14:creationId xmlns:p14="http://schemas.microsoft.com/office/powerpoint/2010/main" val="3241077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talked</a:t>
            </a:r>
            <a:r>
              <a:rPr lang="en-US" baseline="0" dirty="0" smtClean="0"/>
              <a:t> a bit about Preprocessors in general, let’s talk more about CoffeeScript. </a:t>
            </a:r>
            <a:r>
              <a:rPr lang="en-US" dirty="0" smtClean="0"/>
              <a:t>I </a:t>
            </a:r>
            <a:r>
              <a:rPr lang="en-US" dirty="0" smtClean="0"/>
              <a:t>expect that there are three types of people here today when it comes to </a:t>
            </a:r>
            <a:r>
              <a:rPr lang="en-US" dirty="0" smtClean="0"/>
              <a:t>CoffeeScript. </a:t>
            </a:r>
            <a:r>
              <a:rPr lang="en-US" dirty="0" smtClean="0"/>
              <a:t>You’re</a:t>
            </a:r>
            <a:r>
              <a:rPr lang="en-US" baseline="0" dirty="0" smtClean="0"/>
              <a:t> either:</a:t>
            </a:r>
          </a:p>
          <a:p>
            <a:endParaRPr lang="en-US" baseline="0" dirty="0" smtClean="0"/>
          </a:p>
          <a:p>
            <a:pPr marL="228600" indent="-228600">
              <a:buAutoNum type="arabicParenR"/>
            </a:pPr>
            <a:r>
              <a:rPr lang="en-US" baseline="0" dirty="0" smtClean="0"/>
              <a:t>A die hard CoffeeScript Fan</a:t>
            </a:r>
          </a:p>
          <a:p>
            <a:pPr marL="228600" indent="-228600">
              <a:buAutoNum type="arabicParenR"/>
            </a:pPr>
            <a:r>
              <a:rPr lang="en-US" baseline="0" dirty="0" smtClean="0"/>
              <a:t>Skeptical of CoffeeScript</a:t>
            </a:r>
          </a:p>
          <a:p>
            <a:pPr marL="228600" indent="-228600">
              <a:buAutoNum type="arabicParenR"/>
            </a:pPr>
            <a:r>
              <a:rPr lang="en-US" baseline="0" dirty="0" smtClean="0"/>
              <a:t>Don’t have enough information to decide </a:t>
            </a:r>
            <a:r>
              <a:rPr lang="en-US" baseline="0" dirty="0" smtClean="0"/>
              <a:t>yet</a:t>
            </a:r>
          </a:p>
          <a:p>
            <a:pPr marL="0" indent="0">
              <a:buNone/>
            </a:pPr>
            <a:endParaRPr lang="en-US" baseline="0" dirty="0" smtClean="0"/>
          </a:p>
          <a:p>
            <a:pPr marL="0" indent="0">
              <a:buNone/>
            </a:pPr>
            <a:r>
              <a:rPr lang="en-US" baseline="0" dirty="0" smtClean="0"/>
              <a:t>I think a lot of people would place them in that last category. However</a:t>
            </a:r>
            <a:r>
              <a:rPr lang="en-US" baseline="0" dirty="0" smtClean="0"/>
              <a:t>, I think it’s fair to say that most of us tend to view CS and JS as an either-or decision. We must debate about them, and decide which is better, as we do with all things in life.</a:t>
            </a:r>
          </a:p>
          <a:p>
            <a:pPr marL="0" indent="0">
              <a:buNone/>
            </a:pPr>
            <a:endParaRPr lang="en-US" baseline="0" dirty="0" smtClean="0"/>
          </a:p>
        </p:txBody>
      </p:sp>
      <p:sp>
        <p:nvSpPr>
          <p:cNvPr id="4" name="Slide Number Placeholder 3"/>
          <p:cNvSpPr>
            <a:spLocks noGrp="1"/>
          </p:cNvSpPr>
          <p:nvPr>
            <p:ph type="sldNum" sz="quarter" idx="10"/>
          </p:nvPr>
        </p:nvSpPr>
        <p:spPr/>
        <p:txBody>
          <a:bodyPr/>
          <a:lstStyle/>
          <a:p>
            <a:fld id="{AE6B9BD5-67C3-409B-B1F1-CF66E2F5BBF0}" type="slidenum">
              <a:rPr lang="en-US" smtClean="0"/>
              <a:t>11</a:t>
            </a:fld>
            <a:endParaRPr lang="en-US"/>
          </a:p>
        </p:txBody>
      </p:sp>
    </p:spTree>
    <p:extLst>
      <p:ext uri="{BB962C8B-B14F-4D97-AF65-F5344CB8AC3E}">
        <p14:creationId xmlns:p14="http://schemas.microsoft.com/office/powerpoint/2010/main" val="14930597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lots of ways to conduct</a:t>
            </a:r>
            <a:r>
              <a:rPr lang="en-US" baseline="0" dirty="0" smtClean="0"/>
              <a:t> arguments or </a:t>
            </a:r>
            <a:r>
              <a:rPr lang="en-US" baseline="0" dirty="0" smtClean="0"/>
              <a:t>discussions.</a:t>
            </a:r>
            <a:endParaRPr lang="en-US" baseline="0" dirty="0" smtClean="0"/>
          </a:p>
          <a:p>
            <a:endParaRPr lang="en-US" baseline="0" dirty="0" smtClean="0"/>
          </a:p>
          <a:p>
            <a:r>
              <a:rPr lang="en-US" baseline="0" dirty="0" smtClean="0"/>
              <a:t>There is the “Beard Slap” extreme, where arguments are settled by force</a:t>
            </a:r>
          </a:p>
          <a:p>
            <a:r>
              <a:rPr lang="en-US" baseline="0" dirty="0" smtClean="0"/>
              <a:t>Then there is settling arguments via rhetoric</a:t>
            </a:r>
          </a:p>
          <a:p>
            <a:r>
              <a:rPr lang="en-US" baseline="0" dirty="0" smtClean="0"/>
              <a:t>Debates are a little bit better, but each side still comes to the table with the goal of winning.</a:t>
            </a:r>
          </a:p>
          <a:p>
            <a:r>
              <a:rPr lang="en-US" baseline="0" dirty="0" smtClean="0"/>
              <a:t>Today, I would like to propose that we take a dialectical approach to CoffeeScript.</a:t>
            </a:r>
            <a:endParaRPr lang="en-US" dirty="0" smtClean="0"/>
          </a:p>
          <a:p>
            <a:endParaRPr lang="en-US" dirty="0" smtClean="0"/>
          </a:p>
          <a:p>
            <a:r>
              <a:rPr lang="en-US" dirty="0" smtClean="0"/>
              <a:t>A Dialectic is a method for resolving disagreement, around</a:t>
            </a:r>
            <a:r>
              <a:rPr lang="en-US" baseline="0" dirty="0" smtClean="0"/>
              <a:t> in both Western and Eastern philosophy for thousands of years.</a:t>
            </a:r>
          </a:p>
          <a:p>
            <a:endParaRPr lang="en-US" baseline="0" dirty="0" smtClean="0"/>
          </a:p>
          <a:p>
            <a:r>
              <a:rPr lang="en-US" baseline="0" dirty="0" smtClean="0"/>
              <a:t>“Dialogue between two or more people holding different points of view about a subject, who wish to establish truth of the matter by dialogue, with reasoned arguments.”</a:t>
            </a:r>
          </a:p>
          <a:p>
            <a:r>
              <a:rPr lang="en-US" baseline="0" dirty="0" smtClean="0"/>
              <a:t>	- This is different than debate, where each party is committed to their points of view and mean to win the debate.</a:t>
            </a:r>
          </a:p>
          <a:p>
            <a:r>
              <a:rPr lang="en-US" baseline="0" dirty="0" smtClean="0"/>
              <a:t>	- Also different than rhetoric, which appeals to emotion rather than logic and reason.</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12</a:t>
            </a:fld>
            <a:endParaRPr lang="en-US"/>
          </a:p>
        </p:txBody>
      </p:sp>
    </p:spTree>
    <p:extLst>
      <p:ext uri="{BB962C8B-B14F-4D97-AF65-F5344CB8AC3E}">
        <p14:creationId xmlns:p14="http://schemas.microsoft.com/office/powerpoint/2010/main" val="17279767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are skeptical, though, I only ask that you not be a </a:t>
            </a:r>
            <a:r>
              <a:rPr lang="en-US" dirty="0" err="1" smtClean="0"/>
              <a:t>JavaScripster</a:t>
            </a:r>
            <a:r>
              <a:rPr lang="en-US" dirty="0" smtClean="0"/>
              <a:t>.</a:t>
            </a:r>
            <a:r>
              <a:rPr lang="en-US" baseline="0" dirty="0" smtClean="0"/>
              <a:t> Be willing to consider the place that CoffeeScript might have in your own development, and do try it for yourself.</a:t>
            </a:r>
          </a:p>
          <a:p>
            <a:pPr marL="0" indent="0">
              <a:buNone/>
            </a:pPr>
            <a:endParaRPr lang="en-US" baseline="0" dirty="0" smtClean="0"/>
          </a:p>
          <a:p>
            <a:pPr marL="0" indent="0">
              <a:buNone/>
            </a:pPr>
            <a:r>
              <a:rPr lang="en-US" baseline="0" dirty="0" smtClean="0"/>
              <a:t>The point of a dialectic, at least as I understand it, is to bring people with opinions together. As long as the people are more interested in knowledge and progress than “winning the argument,” there is potential for everyone to learn and to grow in their thinking. I may represent one viewpoint, but I am open to having my own mind changed by you all. I hope, in the course of this conversation, that we can all leave with different perspectives on CoffeeScript, but also JavaScript in general.</a:t>
            </a:r>
            <a:endParaRPr lang="en-US" dirty="0" smtClean="0"/>
          </a:p>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13</a:t>
            </a:fld>
            <a:endParaRPr lang="en-US"/>
          </a:p>
        </p:txBody>
      </p:sp>
    </p:spTree>
    <p:extLst>
      <p:ext uri="{BB962C8B-B14F-4D97-AF65-F5344CB8AC3E}">
        <p14:creationId xmlns:p14="http://schemas.microsoft.com/office/powerpoint/2010/main" val="9125973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talk about What CoffeeScript is</a:t>
            </a:r>
            <a:r>
              <a:rPr lang="en-US" baseline="0" dirty="0" smtClean="0"/>
              <a:t>. </a:t>
            </a:r>
            <a:r>
              <a:rPr lang="en-US" baseline="0" dirty="0" smtClean="0"/>
              <a:t>Now I’m assuming that, since this is a JS conference, most of you already know, and you probably know a bit about the language itself. So I’m not going to linger here, because I think the dialectic part of this presentation is of larger importance.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14</a:t>
            </a:fld>
            <a:endParaRPr lang="en-US"/>
          </a:p>
        </p:txBody>
      </p:sp>
    </p:spTree>
    <p:extLst>
      <p:ext uri="{BB962C8B-B14F-4D97-AF65-F5344CB8AC3E}">
        <p14:creationId xmlns:p14="http://schemas.microsoft.com/office/powerpoint/2010/main" val="1903515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rule of CoffeeScript,</a:t>
            </a:r>
            <a:r>
              <a:rPr lang="en-US" baseline="0" dirty="0" smtClean="0"/>
              <a:t> according to its website, is “It’s just JavaScript”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15</a:t>
            </a:fld>
            <a:endParaRPr lang="en-US"/>
          </a:p>
        </p:txBody>
      </p:sp>
    </p:spTree>
    <p:extLst>
      <p:ext uri="{BB962C8B-B14F-4D97-AF65-F5344CB8AC3E}">
        <p14:creationId xmlns:p14="http://schemas.microsoft.com/office/powerpoint/2010/main" val="13841154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also a little language. CoffeeScript</a:t>
            </a:r>
            <a:r>
              <a:rPr lang="en-US" baseline="0" dirty="0" smtClean="0"/>
              <a:t> is different than these “big, existing language compiling to JS” frameworks in that it’s not designed to let you write JavaScript in some other existing language or framework. Many of those let you use framework libraries, and thus have to replicate them to JS, which is why “Hello World” in DART is 17,209 lines of code.</a:t>
            </a:r>
          </a:p>
          <a:p>
            <a:endParaRPr lang="en-US" baseline="0" dirty="0" smtClean="0"/>
          </a:p>
          <a:p>
            <a:r>
              <a:rPr lang="en-US" baseline="0" dirty="0" smtClean="0"/>
              <a:t>CoffeeScript is a NEW language, inspired by others. And believe it or not, it wasn’t created as a way to help you avoid JavaScript all together.</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16</a:t>
            </a:fld>
            <a:endParaRPr lang="en-US"/>
          </a:p>
        </p:txBody>
      </p:sp>
    </p:spTree>
    <p:extLst>
      <p:ext uri="{BB962C8B-B14F-4D97-AF65-F5344CB8AC3E}">
        <p14:creationId xmlns:p14="http://schemas.microsoft.com/office/powerpoint/2010/main" val="3123033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put it in less controversial</a:t>
            </a:r>
            <a:r>
              <a:rPr lang="en-US" baseline="0" dirty="0" smtClean="0"/>
              <a:t> terms. </a:t>
            </a:r>
            <a:r>
              <a:rPr lang="en-US" dirty="0" smtClean="0"/>
              <a:t>It’s helpful to think of CoffeeScript more like a dialect</a:t>
            </a:r>
            <a:r>
              <a:rPr lang="en-US" baseline="0" dirty="0" smtClean="0"/>
              <a:t> of JavaScript, and less like an entirely new, foreign language.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17</a:t>
            </a:fld>
            <a:endParaRPr lang="en-US"/>
          </a:p>
        </p:txBody>
      </p:sp>
    </p:spTree>
    <p:extLst>
      <p:ext uri="{BB962C8B-B14F-4D97-AF65-F5344CB8AC3E}">
        <p14:creationId xmlns:p14="http://schemas.microsoft.com/office/powerpoint/2010/main" val="35474552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 of CoffeeScript and</a:t>
            </a:r>
            <a:r>
              <a:rPr lang="en-US" baseline="0" dirty="0" smtClean="0"/>
              <a:t> JavaScript like the Queens English and American English. They are syntactically equivalent, with only slight variations on spelling and popular word choice. As a native </a:t>
            </a:r>
            <a:r>
              <a:rPr lang="en-US" baseline="0" dirty="0" err="1" smtClean="0"/>
              <a:t>english</a:t>
            </a:r>
            <a:r>
              <a:rPr lang="en-US" baseline="0" dirty="0" smtClean="0"/>
              <a:t> speaker, I can read and understand both, and can either deduce or look up what I don’t. My mind </a:t>
            </a:r>
            <a:r>
              <a:rPr lang="en-US" baseline="0" dirty="0" err="1" smtClean="0"/>
              <a:t>transcompiles</a:t>
            </a:r>
            <a:r>
              <a:rPr lang="en-US" baseline="0" dirty="0" smtClean="0"/>
              <a:t> the Queen’s </a:t>
            </a:r>
            <a:r>
              <a:rPr lang="en-US" baseline="0" dirty="0" err="1" smtClean="0"/>
              <a:t>english</a:t>
            </a:r>
            <a:r>
              <a:rPr lang="en-US" baseline="0" dirty="0" smtClean="0"/>
              <a:t> in print or spoken form to the native semantics I understand. </a:t>
            </a:r>
          </a:p>
          <a:p>
            <a:endParaRPr lang="en-US" baseline="0" dirty="0" smtClean="0"/>
          </a:p>
          <a:p>
            <a:r>
              <a:rPr lang="en-US" baseline="0" dirty="0" smtClean="0"/>
              <a:t>Neither linguistic choice is more right or wrong than the other, because the choice is mostly dictated by cultural and local factors.</a:t>
            </a:r>
          </a:p>
          <a:p>
            <a:endParaRPr lang="en-US" baseline="0" dirty="0" smtClean="0"/>
          </a:p>
          <a:p>
            <a:r>
              <a:rPr lang="en-US" baseline="0" dirty="0" smtClean="0"/>
              <a:t>[Awesome to have an animation effect here that highlights words in each paragraph, then fades out the </a:t>
            </a:r>
            <a:r>
              <a:rPr lang="en-US" baseline="0" dirty="0" err="1" smtClean="0"/>
              <a:t>american</a:t>
            </a:r>
            <a:r>
              <a:rPr lang="en-US" baseline="0" dirty="0" smtClean="0"/>
              <a:t> text, replaces it with </a:t>
            </a:r>
            <a:r>
              <a:rPr lang="en-US" baseline="0" dirty="0" err="1" smtClean="0"/>
              <a:t>british</a:t>
            </a:r>
            <a:r>
              <a:rPr lang="en-US" baseline="0" dirty="0" smtClean="0"/>
              <a:t> and pulls back in </a:t>
            </a:r>
            <a:r>
              <a:rPr lang="en-US" baseline="0" dirty="0" err="1" smtClean="0"/>
              <a:t>american</a:t>
            </a:r>
            <a:r>
              <a:rPr lang="en-US" baseline="0" dirty="0" smtClean="0"/>
              <a:t> text]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18</a:t>
            </a:fld>
            <a:endParaRPr lang="en-US"/>
          </a:p>
        </p:txBody>
      </p:sp>
    </p:spTree>
    <p:extLst>
      <p:ext uri="{BB962C8B-B14F-4D97-AF65-F5344CB8AC3E}">
        <p14:creationId xmlns:p14="http://schemas.microsoft.com/office/powerpoint/2010/main" val="24671138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course, some might argue that the difference</a:t>
            </a:r>
            <a:r>
              <a:rPr lang="en-US" baseline="0" dirty="0" smtClean="0"/>
              <a:t> between CoffeeScript and JavaScript is more like American English and Cockney Rhyming slang, than American and The Queens English. In this case, the differences between the language require an intermediate processing step, whereby a key phrase must be expanded upon, then mapped to the best rhyming equivalent that makes sense in the context of the sentence.</a:t>
            </a:r>
          </a:p>
          <a:p>
            <a:endParaRPr lang="en-US" baseline="0" dirty="0" smtClean="0"/>
          </a:p>
          <a:p>
            <a:r>
              <a:rPr lang="en-US" baseline="0" dirty="0" smtClean="0"/>
              <a:t>I would argue, this is more like DART, but it does make an important point, both about learning a language and about CoffeeScript vs. JavaScript.</a:t>
            </a:r>
          </a:p>
          <a:p>
            <a:endParaRPr lang="en-US" baseline="0" dirty="0" smtClean="0"/>
          </a:p>
          <a:p>
            <a:r>
              <a:rPr lang="en-US" baseline="0" dirty="0" smtClean="0"/>
              <a:t>If you’re coming to English as a non-native speaker, the subtle to major differences between American English, the Queens English and Cockney Rhyming Slang can prove to be major pitfalls to being productive with capital E English. They will slow you down. This brings me to my first categorical imperative about CoffeeScript.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19</a:t>
            </a:fld>
            <a:endParaRPr lang="en-US"/>
          </a:p>
        </p:txBody>
      </p:sp>
    </p:spTree>
    <p:extLst>
      <p:ext uri="{BB962C8B-B14F-4D97-AF65-F5344CB8AC3E}">
        <p14:creationId xmlns:p14="http://schemas.microsoft.com/office/powerpoint/2010/main" val="3335647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little bit about me. My</a:t>
            </a:r>
            <a:r>
              <a:rPr lang="en-US" baseline="0" dirty="0" smtClean="0"/>
              <a:t> wife and I live in Austin, TX, where we do our best to keep up with</a:t>
            </a:r>
            <a:r>
              <a:rPr lang="en-US" dirty="0" smtClean="0"/>
              <a:t> our</a:t>
            </a:r>
            <a:r>
              <a:rPr lang="en-US" baseline="0" dirty="0" smtClean="0"/>
              <a:t> two awesome little boys. I’m also the Program Manager for Kendo UI, an HTML5 framework for building rich front-end desktop and mobile applications.</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a:t>
            </a:fld>
            <a:endParaRPr lang="en-US"/>
          </a:p>
        </p:txBody>
      </p:sp>
    </p:spTree>
    <p:extLst>
      <p:ext uri="{BB962C8B-B14F-4D97-AF65-F5344CB8AC3E}">
        <p14:creationId xmlns:p14="http://schemas.microsoft.com/office/powerpoint/2010/main" val="16510615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traditional </a:t>
            </a:r>
            <a:r>
              <a:rPr lang="en-US" sz="1200" b="0" i="0" u="none" strike="noStrike" kern="1200" dirty="0" smtClean="0">
                <a:solidFill>
                  <a:schemeClr val="tx1"/>
                </a:solidFill>
                <a:effectLst/>
                <a:latin typeface="+mn-lt"/>
                <a:ea typeface="+mn-ea"/>
                <a:cs typeface="+mn-cs"/>
                <a:hlinkClick r:id="rId3" tooltip="Logic"/>
              </a:rPr>
              <a:t>logic</a:t>
            </a:r>
            <a:r>
              <a:rPr lang="en-US" sz="1200" b="0" i="0" kern="1200" dirty="0" smtClean="0">
                <a:solidFill>
                  <a:schemeClr val="tx1"/>
                </a:solidFill>
                <a:effectLst/>
                <a:latin typeface="+mn-lt"/>
                <a:ea typeface="+mn-ea"/>
                <a:cs typeface="+mn-cs"/>
              </a:rPr>
              <a:t>, an </a:t>
            </a:r>
            <a:r>
              <a:rPr lang="en-US" sz="1200" b="1" i="0" kern="1200" dirty="0" smtClean="0">
                <a:solidFill>
                  <a:schemeClr val="tx1"/>
                </a:solidFill>
                <a:effectLst/>
                <a:latin typeface="+mn-lt"/>
                <a:ea typeface="+mn-ea"/>
                <a:cs typeface="+mn-cs"/>
              </a:rPr>
              <a:t>axiom</a:t>
            </a:r>
            <a:r>
              <a:rPr lang="en-US" sz="1200" b="0" i="0" kern="1200" dirty="0" smtClean="0">
                <a:solidFill>
                  <a:schemeClr val="tx1"/>
                </a:solidFill>
                <a:effectLst/>
                <a:latin typeface="+mn-lt"/>
                <a:ea typeface="+mn-ea"/>
                <a:cs typeface="+mn-cs"/>
              </a:rPr>
              <a:t> or </a:t>
            </a:r>
            <a:r>
              <a:rPr lang="en-US" sz="1200" b="1" i="0" kern="1200" dirty="0" smtClean="0">
                <a:solidFill>
                  <a:schemeClr val="tx1"/>
                </a:solidFill>
                <a:effectLst/>
                <a:latin typeface="+mn-lt"/>
                <a:ea typeface="+mn-ea"/>
                <a:cs typeface="+mn-cs"/>
              </a:rPr>
              <a:t>postulate</a:t>
            </a:r>
            <a:r>
              <a:rPr lang="en-US" sz="1200" b="0" i="0" kern="1200" dirty="0" smtClean="0">
                <a:solidFill>
                  <a:schemeClr val="tx1"/>
                </a:solidFill>
                <a:effectLst/>
                <a:latin typeface="+mn-lt"/>
                <a:ea typeface="+mn-ea"/>
                <a:cs typeface="+mn-cs"/>
              </a:rPr>
              <a:t> is a proposition that is not proven or demonstrated but considered either to be </a:t>
            </a:r>
            <a:r>
              <a:rPr lang="en-US" sz="1200" b="0" i="0" u="none" strike="noStrike" kern="1200" dirty="0" smtClean="0">
                <a:solidFill>
                  <a:schemeClr val="tx1"/>
                </a:solidFill>
                <a:effectLst/>
                <a:latin typeface="+mn-lt"/>
                <a:ea typeface="+mn-ea"/>
                <a:cs typeface="+mn-cs"/>
                <a:hlinkClick r:id="rId4" tooltip="Self-evidence"/>
              </a:rPr>
              <a:t>self-evident</a:t>
            </a:r>
            <a:r>
              <a:rPr lang="en-US" sz="1200" b="0" i="0" kern="1200" dirty="0" smtClean="0">
                <a:solidFill>
                  <a:schemeClr val="tx1"/>
                </a:solidFill>
                <a:effectLst/>
                <a:latin typeface="+mn-lt"/>
                <a:ea typeface="+mn-ea"/>
                <a:cs typeface="+mn-cs"/>
              </a:rPr>
              <a:t> or to define and delimit the realm of analysis. In other words, an axiom is a logical statement that is assumed to be true. Therefore, its truth is taken for granted, and serves as a starting point for deducing and inferring other (theory dependent) truths.</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20</a:t>
            </a:fld>
            <a:endParaRPr lang="en-US"/>
          </a:p>
        </p:txBody>
      </p:sp>
    </p:spTree>
    <p:extLst>
      <p:ext uri="{BB962C8B-B14F-4D97-AF65-F5344CB8AC3E}">
        <p14:creationId xmlns:p14="http://schemas.microsoft.com/office/powerpoint/2010/main" val="1810512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get</a:t>
            </a:r>
            <a:r>
              <a:rPr lang="en-US" baseline="0" dirty="0" smtClean="0"/>
              <a:t> back to CoffeeScript itself. The biggest reason why I’m claiming that CoffeeScript is a dialect of JavaScript is because is compiles 1:1 to JavaScript. This doesn’t mean 1 line to 1 line, but 1 concept to 1 concept.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21</a:t>
            </a:fld>
            <a:endParaRPr lang="en-US"/>
          </a:p>
        </p:txBody>
      </p:sp>
    </p:spTree>
    <p:extLst>
      <p:ext uri="{BB962C8B-B14F-4D97-AF65-F5344CB8AC3E}">
        <p14:creationId xmlns:p14="http://schemas.microsoft.com/office/powerpoint/2010/main" val="42891360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 what</a:t>
            </a:r>
            <a:r>
              <a:rPr lang="en-US" baseline="0" dirty="0" smtClean="0"/>
              <a:t> that means</a:t>
            </a:r>
          </a:p>
          <a:p>
            <a:endParaRPr lang="en-US" baseline="0" dirty="0" smtClean="0"/>
          </a:p>
          <a:p>
            <a:r>
              <a:rPr lang="en-US" baseline="0" dirty="0" smtClean="0"/>
              <a:t>This first line shows both variable declaration and assignment, as well as an array declaration. The right-hand side shows the exact JavaScript that CoffeeScript generates.</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22</a:t>
            </a:fld>
            <a:endParaRPr lang="en-US"/>
          </a:p>
        </p:txBody>
      </p:sp>
    </p:spTree>
    <p:extLst>
      <p:ext uri="{BB962C8B-B14F-4D97-AF65-F5344CB8AC3E}">
        <p14:creationId xmlns:p14="http://schemas.microsoft.com/office/powerpoint/2010/main" val="198839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example</a:t>
            </a:r>
            <a:r>
              <a:rPr lang="en-US" baseline="0" dirty="0" smtClean="0"/>
              <a:t> shows a function definition. This tends to be the biggest shift for people because of the syntax, and because a function block is whitespace significant. It is a matter of taste, but again, conceptually equivalent to the final JS.</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23</a:t>
            </a:fld>
            <a:endParaRPr lang="en-US"/>
          </a:p>
        </p:txBody>
      </p:sp>
    </p:spTree>
    <p:extLst>
      <p:ext uri="{BB962C8B-B14F-4D97-AF65-F5344CB8AC3E}">
        <p14:creationId xmlns:p14="http://schemas.microsoft.com/office/powerpoint/2010/main" val="198839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example shows</a:t>
            </a:r>
            <a:r>
              <a:rPr lang="en-US" baseline="0" dirty="0" smtClean="0"/>
              <a:t> string interpolation. Again, the resulting JavaScript is conceptually the same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24</a:t>
            </a:fld>
            <a:endParaRPr lang="en-US"/>
          </a:p>
        </p:txBody>
      </p:sp>
    </p:spTree>
    <p:extLst>
      <p:ext uri="{BB962C8B-B14F-4D97-AF65-F5344CB8AC3E}">
        <p14:creationId xmlns:p14="http://schemas.microsoft.com/office/powerpoint/2010/main" val="198839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a loop. Though the CoffeeScript is much more terse, the resulting JS makes sense.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25</a:t>
            </a:fld>
            <a:endParaRPr lang="en-US"/>
          </a:p>
        </p:txBody>
      </p:sp>
    </p:spTree>
    <p:extLst>
      <p:ext uri="{BB962C8B-B14F-4D97-AF65-F5344CB8AC3E}">
        <p14:creationId xmlns:p14="http://schemas.microsoft.com/office/powerpoint/2010/main" val="198839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talk briefly about where to get CoffeeScript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26</a:t>
            </a:fld>
            <a:endParaRPr lang="en-US"/>
          </a:p>
        </p:txBody>
      </p:sp>
    </p:spTree>
    <p:extLst>
      <p:ext uri="{BB962C8B-B14F-4D97-AF65-F5344CB8AC3E}">
        <p14:creationId xmlns:p14="http://schemas.microsoft.com/office/powerpoint/2010/main" val="17297519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most</a:t>
            </a:r>
            <a:r>
              <a:rPr lang="en-US" baseline="0" dirty="0" smtClean="0"/>
              <a:t> often mentioned way of getting CS is via Node and NPM, which hopefully you are all using by now.</a:t>
            </a:r>
          </a:p>
          <a:p>
            <a:endParaRPr lang="en-US" baseline="0" dirty="0" smtClean="0"/>
          </a:p>
          <a:p>
            <a:r>
              <a:rPr lang="en-US" baseline="0" dirty="0" smtClean="0"/>
              <a:t>There is also a way to use text/</a:t>
            </a:r>
            <a:r>
              <a:rPr lang="en-US" baseline="0" dirty="0" err="1" smtClean="0"/>
              <a:t>coffeescript</a:t>
            </a:r>
            <a:r>
              <a:rPr lang="en-US" baseline="0" dirty="0" smtClean="0"/>
              <a:t> tags on a page with embedded CS blocks, then reference the CS compiler to compile those on the fly, but that’s not recommended for serious use. I wouldn’t use this at all.</a:t>
            </a:r>
          </a:p>
          <a:p>
            <a:endParaRPr lang="en-US" baseline="0" dirty="0" smtClean="0"/>
          </a:p>
          <a:p>
            <a:r>
              <a:rPr lang="en-US" baseline="0" dirty="0" smtClean="0"/>
              <a:t>Rails 3.1 includes CS by default</a:t>
            </a:r>
          </a:p>
          <a:p>
            <a:endParaRPr lang="en-US" baseline="0" dirty="0" smtClean="0"/>
          </a:p>
          <a:p>
            <a:r>
              <a:rPr lang="en-US" baseline="0" dirty="0" smtClean="0"/>
              <a:t>For .NET, you can download </a:t>
            </a:r>
            <a:r>
              <a:rPr lang="en-US" baseline="0" dirty="0" err="1" smtClean="0"/>
              <a:t>SassAndCoffee</a:t>
            </a:r>
            <a:r>
              <a:rPr lang="en-US" baseline="0" dirty="0" smtClean="0"/>
              <a:t>, which provides support for CoffeeScript and Sass inside of Visual Studio.</a:t>
            </a:r>
          </a:p>
          <a:p>
            <a:endParaRPr lang="en-US" baseline="0" dirty="0" smtClean="0"/>
          </a:p>
          <a:p>
            <a:r>
              <a:rPr lang="en-US" baseline="0" dirty="0" err="1" smtClean="0"/>
              <a:t>Beryond</a:t>
            </a:r>
            <a:r>
              <a:rPr lang="en-US" baseline="0" dirty="0" smtClean="0"/>
              <a:t> that, e</a:t>
            </a:r>
            <a:r>
              <a:rPr lang="en-US" dirty="0" smtClean="0"/>
              <a:t>very language</a:t>
            </a:r>
            <a:r>
              <a:rPr lang="en-US" baseline="0" dirty="0" smtClean="0"/>
              <a:t> with a package management system has a CoffeeScript package that you can quickly grab from the command-line</a:t>
            </a:r>
            <a:r>
              <a:rPr lang="en-US" baseline="0" dirty="0" smtClean="0"/>
              <a:t>.</a:t>
            </a:r>
          </a:p>
          <a:p>
            <a:endParaRPr lang="en-US" baseline="0" dirty="0" smtClean="0"/>
          </a:p>
          <a:p>
            <a:r>
              <a:rPr lang="en-US" baseline="0" dirty="0" smtClean="0"/>
              <a:t>Talk about Tools for CS here as well.</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27</a:t>
            </a:fld>
            <a:endParaRPr lang="en-US"/>
          </a:p>
        </p:txBody>
      </p:sp>
    </p:spTree>
    <p:extLst>
      <p:ext uri="{BB962C8B-B14F-4D97-AF65-F5344CB8AC3E}">
        <p14:creationId xmlns:p14="http://schemas.microsoft.com/office/powerpoint/2010/main" val="5635826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Once you get CS, how do you use it?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28</a:t>
            </a:fld>
            <a:endParaRPr lang="en-US"/>
          </a:p>
        </p:txBody>
      </p:sp>
    </p:spTree>
    <p:extLst>
      <p:ext uri="{BB962C8B-B14F-4D97-AF65-F5344CB8AC3E}">
        <p14:creationId xmlns:p14="http://schemas.microsoft.com/office/powerpoint/2010/main" val="27519042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easiest</a:t>
            </a:r>
            <a:r>
              <a:rPr lang="en-US" baseline="0" dirty="0" smtClean="0"/>
              <a:t> way to get started learning CoffeeScript after you’ve installed it via NPM is using the REPL available via the coffee command.</a:t>
            </a:r>
          </a:p>
          <a:p>
            <a:endParaRPr lang="en-US" baseline="0" dirty="0" smtClean="0"/>
          </a:p>
          <a:p>
            <a:r>
              <a:rPr lang="en-US" baseline="0" dirty="0" smtClean="0"/>
              <a:t>[DEMO] Show REPL with some basic commands</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29</a:t>
            </a:fld>
            <a:endParaRPr lang="en-US"/>
          </a:p>
        </p:txBody>
      </p:sp>
    </p:spTree>
    <p:extLst>
      <p:ext uri="{BB962C8B-B14F-4D97-AF65-F5344CB8AC3E}">
        <p14:creationId xmlns:p14="http://schemas.microsoft.com/office/powerpoint/2010/main" val="2772111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also the founder of the HTML5.tx conference, based in Austin, Texas. The</a:t>
            </a:r>
            <a:r>
              <a:rPr lang="en-US" baseline="0" dirty="0" smtClean="0"/>
              <a:t> next incarnation will be on February 2</a:t>
            </a:r>
            <a:r>
              <a:rPr lang="en-US" baseline="30000" dirty="0" smtClean="0"/>
              <a:t>nd</a:t>
            </a:r>
            <a:r>
              <a:rPr lang="en-US" baseline="0" dirty="0" smtClean="0"/>
              <a:t>, 2013, and you can check us out at HTML5tx.com.</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3</a:t>
            </a:fld>
            <a:endParaRPr lang="en-US"/>
          </a:p>
        </p:txBody>
      </p:sp>
    </p:spTree>
    <p:extLst>
      <p:ext uri="{BB962C8B-B14F-4D97-AF65-F5344CB8AC3E}">
        <p14:creationId xmlns:p14="http://schemas.microsoft.com/office/powerpoint/2010/main" val="25239328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useful as the REPL</a:t>
            </a:r>
            <a:r>
              <a:rPr lang="en-US" baseline="0" dirty="0" smtClean="0"/>
              <a:t> is, eventually, you’re going to want to compile COFFEE files into CoffeeScript.</a:t>
            </a:r>
          </a:p>
          <a:p>
            <a:endParaRPr lang="en-US" dirty="0" smtClean="0"/>
          </a:p>
          <a:p>
            <a:r>
              <a:rPr lang="en-US" dirty="0" smtClean="0"/>
              <a:t>This is the simplest way to build</a:t>
            </a:r>
            <a:r>
              <a:rPr lang="en-US" baseline="0" dirty="0" smtClean="0"/>
              <a:t> CoffeeScript, from the command-line. There are countless other ways, and you can check out </a:t>
            </a:r>
            <a:r>
              <a:rPr lang="en-US" dirty="0" smtClean="0">
                <a:hlinkClick r:id="rId3"/>
              </a:rPr>
              <a:t>https://github.com/jashkenas/coffee-script/wiki/Build-tools</a:t>
            </a:r>
            <a:r>
              <a:rPr lang="en-US" dirty="0" smtClean="0"/>
              <a:t> for more information on CoffeeScript</a:t>
            </a:r>
            <a:r>
              <a:rPr lang="en-US" baseline="0" dirty="0" smtClean="0"/>
              <a:t> build tools. The point is that, even though, CoffeeScript is a compile step, there are tons of ways to set up automated compilation and monitoring yourself so that that step isn’t manual.</a:t>
            </a:r>
          </a:p>
          <a:p>
            <a:endParaRPr lang="en-US" baseline="0" dirty="0" smtClean="0"/>
          </a:p>
          <a:p>
            <a:r>
              <a:rPr lang="en-US" baseline="0" dirty="0" smtClean="0"/>
              <a:t>[DEMO] Show using the –c command, then the –w command in a new directory</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30</a:t>
            </a:fld>
            <a:endParaRPr lang="en-US"/>
          </a:p>
        </p:txBody>
      </p:sp>
    </p:spTree>
    <p:extLst>
      <p:ext uri="{BB962C8B-B14F-4D97-AF65-F5344CB8AC3E}">
        <p14:creationId xmlns:p14="http://schemas.microsoft.com/office/powerpoint/2010/main" val="22784297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quick</a:t>
            </a:r>
            <a:r>
              <a:rPr lang="en-US" baseline="0" dirty="0" smtClean="0"/>
              <a:t> look at some CoffeeScript basics, for those who haven’t seen it before. As I said already, I’m not going to spend a ton of time here because you won’t remember it all, and this presentation is much more about the why than the how.</a:t>
            </a:r>
          </a:p>
          <a:p>
            <a:endParaRPr lang="en-US" baseline="0" dirty="0" smtClean="0"/>
          </a:p>
          <a:p>
            <a:r>
              <a:rPr lang="en-US" baseline="0" dirty="0" smtClean="0"/>
              <a:t>[DEMO] Go to the CoffeeScript Home page, sow the overview, as well as the try </a:t>
            </a:r>
            <a:r>
              <a:rPr lang="en-US" baseline="0" dirty="0" err="1" smtClean="0"/>
              <a:t>coffeescript</a:t>
            </a:r>
            <a:r>
              <a:rPr lang="en-US" baseline="0" dirty="0" smtClean="0"/>
              <a:t> pane and the “Load” link in each sample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31</a:t>
            </a:fld>
            <a:endParaRPr lang="en-US"/>
          </a:p>
        </p:txBody>
      </p:sp>
    </p:spTree>
    <p:extLst>
      <p:ext uri="{BB962C8B-B14F-4D97-AF65-F5344CB8AC3E}">
        <p14:creationId xmlns:p14="http://schemas.microsoft.com/office/powerpoint/2010/main" val="373199904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34</a:t>
            </a:fld>
            <a:endParaRPr lang="en-US"/>
          </a:p>
        </p:txBody>
      </p:sp>
    </p:spTree>
    <p:extLst>
      <p:ext uri="{BB962C8B-B14F-4D97-AF65-F5344CB8AC3E}">
        <p14:creationId xmlns:p14="http://schemas.microsoft.com/office/powerpoint/2010/main" val="20423402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35</a:t>
            </a:fld>
            <a:endParaRPr lang="en-US"/>
          </a:p>
        </p:txBody>
      </p:sp>
    </p:spTree>
    <p:extLst>
      <p:ext uri="{BB962C8B-B14F-4D97-AF65-F5344CB8AC3E}">
        <p14:creationId xmlns:p14="http://schemas.microsoft.com/office/powerpoint/2010/main" val="20423402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36</a:t>
            </a:fld>
            <a:endParaRPr lang="en-US"/>
          </a:p>
        </p:txBody>
      </p:sp>
    </p:spTree>
    <p:extLst>
      <p:ext uri="{BB962C8B-B14F-4D97-AF65-F5344CB8AC3E}">
        <p14:creationId xmlns:p14="http://schemas.microsoft.com/office/powerpoint/2010/main" val="20423402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37</a:t>
            </a:fld>
            <a:endParaRPr lang="en-US"/>
          </a:p>
        </p:txBody>
      </p:sp>
    </p:spTree>
    <p:extLst>
      <p:ext uri="{BB962C8B-B14F-4D97-AF65-F5344CB8AC3E}">
        <p14:creationId xmlns:p14="http://schemas.microsoft.com/office/powerpoint/2010/main" val="204234029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Compiler tries</a:t>
            </a:r>
            <a:r>
              <a:rPr lang="en-US" baseline="0" dirty="0" smtClean="0"/>
              <a:t> to make sure that all statements can be used as expressions, so the last statement of all blocks is returned.</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38</a:t>
            </a:fld>
            <a:endParaRPr lang="en-US"/>
          </a:p>
        </p:txBody>
      </p:sp>
    </p:spTree>
    <p:extLst>
      <p:ext uri="{BB962C8B-B14F-4D97-AF65-F5344CB8AC3E}">
        <p14:creationId xmlns:p14="http://schemas.microsoft.com/office/powerpoint/2010/main" val="20423402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39</a:t>
            </a:fld>
            <a:endParaRPr lang="en-US"/>
          </a:p>
        </p:txBody>
      </p:sp>
    </p:spTree>
    <p:extLst>
      <p:ext uri="{BB962C8B-B14F-4D97-AF65-F5344CB8AC3E}">
        <p14:creationId xmlns:p14="http://schemas.microsoft.com/office/powerpoint/2010/main" val="20423402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CoffeeScript ALWAYS compiled == into === and != into !==</a:t>
            </a:r>
          </a:p>
          <a:p>
            <a:r>
              <a:rPr lang="en-US" dirty="0" smtClean="0"/>
              <a:t>“in” in CoffeeScript is</a:t>
            </a:r>
            <a:r>
              <a:rPr lang="en-US" baseline="0" dirty="0" smtClean="0"/>
              <a:t> used for loop comprehension and testing for array presence, not for testing object-key presence. To do that in CoffeeScript, use “of.” That’s an oddity that I don’t like.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40</a:t>
            </a:fld>
            <a:endParaRPr lang="en-US"/>
          </a:p>
        </p:txBody>
      </p:sp>
    </p:spTree>
    <p:extLst>
      <p:ext uri="{BB962C8B-B14F-4D97-AF65-F5344CB8AC3E}">
        <p14:creationId xmlns:p14="http://schemas.microsoft.com/office/powerpoint/2010/main" val="195928314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gotten</a:t>
            </a:r>
            <a:r>
              <a:rPr lang="en-US" baseline="0" dirty="0" smtClean="0"/>
              <a:t> the “what is it?” and how does one learn it/use it, out of the way, let’s spend a moment talking about the why of </a:t>
            </a:r>
            <a:r>
              <a:rPr lang="en-US" baseline="0" dirty="0" err="1" smtClean="0"/>
              <a:t>coffeescript</a:t>
            </a:r>
            <a:r>
              <a:rPr lang="en-US" baseline="0" dirty="0" smtClean="0"/>
              <a:t>. As I said earlier, I’m not going to take for granted that you even want to learn </a:t>
            </a:r>
            <a:r>
              <a:rPr lang="en-US" baseline="0" dirty="0" err="1" smtClean="0"/>
              <a:t>coffeescript</a:t>
            </a:r>
            <a:r>
              <a:rPr lang="en-US" baseline="0" dirty="0" smtClean="0"/>
              <a:t>, and I’ve spoken to several people who claim to be “not sold yet.” So I want to spend a significant amount of time talking about why I think CoffeeScript is important, and less of a syntax overview.</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41</a:t>
            </a:fld>
            <a:endParaRPr lang="en-US"/>
          </a:p>
        </p:txBody>
      </p:sp>
    </p:spTree>
    <p:extLst>
      <p:ext uri="{BB962C8B-B14F-4D97-AF65-F5344CB8AC3E}">
        <p14:creationId xmlns:p14="http://schemas.microsoft.com/office/powerpoint/2010/main" val="15418497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I’m one half of the writing team</a:t>
            </a:r>
            <a:r>
              <a:rPr lang="en-US" baseline="0" dirty="0" smtClean="0"/>
              <a:t> for an upcoming book on building apps for Windows 8 using HTML, CSS and JavaScript. So, if you’re dipping your toe into any Windows 8 development, please check it out.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a:t>
            </a:fld>
            <a:endParaRPr lang="en-US"/>
          </a:p>
        </p:txBody>
      </p:sp>
    </p:spTree>
    <p:extLst>
      <p:ext uri="{BB962C8B-B14F-4D97-AF65-F5344CB8AC3E}">
        <p14:creationId xmlns:p14="http://schemas.microsoft.com/office/powerpoint/2010/main" val="16510615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gotten</a:t>
            </a:r>
            <a:r>
              <a:rPr lang="en-US" baseline="0" dirty="0" smtClean="0"/>
              <a:t> the “what is it?” and how does one learn it/use it, out of the way, let’s spend a moment talking about the why of </a:t>
            </a:r>
            <a:r>
              <a:rPr lang="en-US" baseline="0" dirty="0" err="1" smtClean="0"/>
              <a:t>coffeescript</a:t>
            </a:r>
            <a:r>
              <a:rPr lang="en-US" baseline="0" dirty="0" smtClean="0"/>
              <a:t>. As I said earlier, I’m not going to take for granted that you even want to learn </a:t>
            </a:r>
            <a:r>
              <a:rPr lang="en-US" baseline="0" dirty="0" err="1" smtClean="0"/>
              <a:t>coffeescript</a:t>
            </a:r>
            <a:r>
              <a:rPr lang="en-US" baseline="0" dirty="0" smtClean="0"/>
              <a:t>, and I’ve spoken to several people who claim to be “not sold yet.” So I want to spend a significant amount of time talking about why I think CoffeeScript is important, and less of a syntax overview.</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42</a:t>
            </a:fld>
            <a:endParaRPr lang="en-US"/>
          </a:p>
        </p:txBody>
      </p:sp>
    </p:spTree>
    <p:extLst>
      <p:ext uri="{BB962C8B-B14F-4D97-AF65-F5344CB8AC3E}">
        <p14:creationId xmlns:p14="http://schemas.microsoft.com/office/powerpoint/2010/main" val="15418497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CoffeeScript</a:t>
            </a:r>
            <a:r>
              <a:rPr lang="en-US" baseline="0" dirty="0" smtClean="0"/>
              <a:t> does tend to be more terse, mainly because of the lack of braces and use of whitespace.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43</a:t>
            </a:fld>
            <a:endParaRPr lang="en-US"/>
          </a:p>
        </p:txBody>
      </p:sp>
    </p:spTree>
    <p:extLst>
      <p:ext uri="{BB962C8B-B14F-4D97-AF65-F5344CB8AC3E}">
        <p14:creationId xmlns:p14="http://schemas.microsoft.com/office/powerpoint/2010/main" val="61823781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an extra compile</a:t>
            </a:r>
            <a:r>
              <a:rPr lang="en-US" baseline="0" dirty="0" smtClean="0"/>
              <a:t> step between the code you write in CoffeeScript and the code your site eventually executes, which is still JavaScript. </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44</a:t>
            </a:fld>
            <a:endParaRPr lang="en-US"/>
          </a:p>
        </p:txBody>
      </p:sp>
    </p:spTree>
    <p:extLst>
      <p:ext uri="{BB962C8B-B14F-4D97-AF65-F5344CB8AC3E}">
        <p14:creationId xmlns:p14="http://schemas.microsoft.com/office/powerpoint/2010/main" val="134193562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Avoids the "snake pits" of JavaScript</a:t>
            </a:r>
          </a:p>
          <a:p>
            <a:r>
              <a:rPr lang="en-US" sz="1200" b="1" kern="1200" dirty="0" smtClean="0">
                <a:solidFill>
                  <a:schemeClr val="tx1"/>
                </a:solidFill>
                <a:latin typeface="+mn-lt"/>
                <a:ea typeface="+mn-ea"/>
                <a:cs typeface="+mn-cs"/>
              </a:rPr>
              <a:t>  </a:t>
            </a:r>
            <a:r>
              <a:rPr lang="en-US" sz="1200" b="0" kern="1200" dirty="0" smtClean="0">
                <a:solidFill>
                  <a:schemeClr val="tx1"/>
                </a:solidFill>
                <a:latin typeface="+mn-lt"/>
                <a:ea typeface="+mn-ea"/>
                <a:cs typeface="+mn-cs"/>
              </a:rPr>
              <a:t>coercive equality, with(), fall-through-switch statements</a:t>
            </a:r>
          </a:p>
          <a:p>
            <a:r>
              <a:rPr lang="en-US" sz="1200" b="0" kern="1200" dirty="0" err="1" smtClean="0">
                <a:solidFill>
                  <a:schemeClr val="tx1"/>
                </a:solidFill>
                <a:latin typeface="+mn-lt"/>
                <a:ea typeface="+mn-ea"/>
                <a:cs typeface="+mn-cs"/>
              </a:rPr>
              <a:t>Js</a:t>
            </a:r>
            <a:r>
              <a:rPr lang="en-US" sz="1200" b="0" kern="1200" dirty="0" smtClean="0">
                <a:solidFill>
                  <a:schemeClr val="tx1"/>
                </a:solidFill>
                <a:latin typeface="+mn-lt"/>
                <a:ea typeface="+mn-ea"/>
                <a:cs typeface="+mn-cs"/>
              </a:rPr>
              <a:t> Design patterns are features of JS</a:t>
            </a:r>
          </a:p>
          <a:p>
            <a:r>
              <a:rPr lang="es-ES" sz="1200" b="1" kern="1200" dirty="0" smtClean="0">
                <a:solidFill>
                  <a:schemeClr val="tx1"/>
                </a:solidFill>
                <a:latin typeface="+mn-lt"/>
                <a:ea typeface="+mn-ea"/>
                <a:cs typeface="+mn-cs"/>
              </a:rPr>
              <a:t>  </a:t>
            </a:r>
            <a:r>
              <a:rPr lang="es-ES" sz="1200" b="0" kern="1200" dirty="0" smtClean="0">
                <a:solidFill>
                  <a:schemeClr val="tx1"/>
                </a:solidFill>
                <a:latin typeface="+mn-lt"/>
                <a:ea typeface="+mn-ea"/>
                <a:cs typeface="+mn-cs"/>
              </a:rPr>
              <a:t>Lexical </a:t>
            </a:r>
            <a:r>
              <a:rPr lang="es-ES" sz="1200" b="0" kern="1200" dirty="0" err="1" smtClean="0">
                <a:solidFill>
                  <a:schemeClr val="tx1"/>
                </a:solidFill>
                <a:latin typeface="+mn-lt"/>
                <a:ea typeface="+mn-ea"/>
                <a:cs typeface="+mn-cs"/>
              </a:rPr>
              <a:t>scoping</a:t>
            </a:r>
            <a:r>
              <a:rPr lang="es-ES" sz="1200" b="0" kern="1200" dirty="0" smtClean="0">
                <a:solidFill>
                  <a:schemeClr val="tx1"/>
                </a:solidFill>
                <a:latin typeface="+mn-lt"/>
                <a:ea typeface="+mn-ea"/>
                <a:cs typeface="+mn-cs"/>
              </a:rPr>
              <a:t> - no global variables</a:t>
            </a:r>
            <a:endParaRPr lang="es-ES" sz="1200" b="1"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45</a:t>
            </a:fld>
            <a:endParaRPr lang="en-US"/>
          </a:p>
        </p:txBody>
      </p:sp>
    </p:spTree>
    <p:extLst>
      <p:ext uri="{BB962C8B-B14F-4D97-AF65-F5344CB8AC3E}">
        <p14:creationId xmlns:p14="http://schemas.microsoft.com/office/powerpoint/2010/main" val="257538760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when it comes time to debug issues in your CoffeeScript,</a:t>
            </a:r>
            <a:r>
              <a:rPr lang="en-US" baseline="0" dirty="0" smtClean="0"/>
              <a:t> you do still have to debug in JS.</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46</a:t>
            </a:fld>
            <a:endParaRPr lang="en-US"/>
          </a:p>
        </p:txBody>
      </p:sp>
    </p:spTree>
    <p:extLst>
      <p:ext uri="{BB962C8B-B14F-4D97-AF65-F5344CB8AC3E}">
        <p14:creationId xmlns:p14="http://schemas.microsoft.com/office/powerpoint/2010/main" val="57776775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a claim on the site that the CoffeeScript you write</a:t>
            </a:r>
            <a:r>
              <a:rPr lang="en-US" baseline="0" dirty="0" smtClean="0"/>
              <a:t> will output JavaScript that’s as fast or faster than the JS you write today. This is obviously anecdotal, and based largely on the assumption that you use for each instead of raw for loops, which are faster.</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47</a:t>
            </a:fld>
            <a:endParaRPr lang="en-US"/>
          </a:p>
        </p:txBody>
      </p:sp>
    </p:spTree>
    <p:extLst>
      <p:ext uri="{BB962C8B-B14F-4D97-AF65-F5344CB8AC3E}">
        <p14:creationId xmlns:p14="http://schemas.microsoft.com/office/powerpoint/2010/main" val="26026613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CoffeeScript does</a:t>
            </a:r>
            <a:r>
              <a:rPr lang="en-US" baseline="0" dirty="0" smtClean="0"/>
              <a:t> generate JavaScript code that you have to live with. That was my first sticking point at the beginning.</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48</a:t>
            </a:fld>
            <a:endParaRPr lang="en-US"/>
          </a:p>
        </p:txBody>
      </p:sp>
    </p:spTree>
    <p:extLst>
      <p:ext uri="{BB962C8B-B14F-4D97-AF65-F5344CB8AC3E}">
        <p14:creationId xmlns:p14="http://schemas.microsoft.com/office/powerpoint/2010/main" val="23132367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gotten</a:t>
            </a:r>
            <a:r>
              <a:rPr lang="en-US" baseline="0" dirty="0" smtClean="0"/>
              <a:t> the “what is it?” and how does one learn it/use it, out of the way, let’s spend a moment talking about the why of </a:t>
            </a:r>
            <a:r>
              <a:rPr lang="en-US" baseline="0" dirty="0" err="1" smtClean="0"/>
              <a:t>coffeescript</a:t>
            </a:r>
            <a:r>
              <a:rPr lang="en-US" baseline="0" dirty="0" smtClean="0"/>
              <a:t>. As I said earlier, I’m not going to take for granted that you even want to learn </a:t>
            </a:r>
            <a:r>
              <a:rPr lang="en-US" baseline="0" dirty="0" err="1" smtClean="0"/>
              <a:t>coffeescript</a:t>
            </a:r>
            <a:r>
              <a:rPr lang="en-US" baseline="0" dirty="0" smtClean="0"/>
              <a:t>, and I’ve spoken to several people who claim to be “not sold yet.” So I want to spend a significant amount of time talking about why I think CoffeeScript is important, and less of a syntax overview.</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49</a:t>
            </a:fld>
            <a:endParaRPr lang="en-US"/>
          </a:p>
        </p:txBody>
      </p:sp>
    </p:spTree>
    <p:extLst>
      <p:ext uri="{BB962C8B-B14F-4D97-AF65-F5344CB8AC3E}">
        <p14:creationId xmlns:p14="http://schemas.microsoft.com/office/powerpoint/2010/main" val="15418497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 would refer to my own journey with JS as the Five Stages of JavaScript.</a:t>
            </a:r>
          </a:p>
          <a:p>
            <a:endParaRPr lang="en-US" baseline="0" dirty="0" smtClean="0"/>
          </a:p>
          <a:p>
            <a:r>
              <a:rPr lang="en-US" baseline="0" dirty="0" smtClean="0"/>
              <a:t>Now I’m not a doctor, so I can’t generalize these experiences to everyone, but they did hold true for me.</a:t>
            </a:r>
          </a:p>
          <a:p>
            <a:endParaRPr lang="en-US" baseline="0" dirty="0" smtClean="0"/>
          </a:p>
          <a:p>
            <a:pPr marL="171450" indent="-171450">
              <a:buFontTx/>
              <a:buChar char="-"/>
            </a:pPr>
            <a:r>
              <a:rPr lang="en-US" baseline="0" dirty="0" smtClean="0"/>
              <a:t>Avoidance - 1996</a:t>
            </a:r>
          </a:p>
          <a:p>
            <a:pPr marL="628650" lvl="1" indent="-171450">
              <a:buFontTx/>
              <a:buChar char="-"/>
            </a:pPr>
            <a:r>
              <a:rPr lang="en-US" baseline="0" dirty="0" smtClean="0"/>
              <a:t>Lazy JavaScript</a:t>
            </a:r>
          </a:p>
          <a:p>
            <a:pPr marL="628650" lvl="1" indent="-171450">
              <a:buFontTx/>
              <a:buChar char="-"/>
            </a:pPr>
            <a:r>
              <a:rPr lang="en-US" baseline="0" dirty="0" smtClean="0"/>
              <a:t>Browser Sniffing</a:t>
            </a:r>
          </a:p>
          <a:p>
            <a:pPr marL="171450" lvl="0" indent="-171450">
              <a:buFontTx/>
              <a:buChar char="-"/>
            </a:pPr>
            <a:r>
              <a:rPr lang="en-US" baseline="0" dirty="0" smtClean="0"/>
              <a:t>Concession - 2003</a:t>
            </a:r>
          </a:p>
          <a:p>
            <a:pPr marL="628650" lvl="1" indent="-171450">
              <a:buFontTx/>
              <a:buChar char="-"/>
            </a:pPr>
            <a:r>
              <a:rPr lang="en-US" baseline="0" dirty="0" smtClean="0"/>
              <a:t>Semi-Lazy JavaScript</a:t>
            </a:r>
          </a:p>
          <a:p>
            <a:pPr marL="628650" lvl="1" indent="-171450">
              <a:buFontTx/>
              <a:buChar char="-"/>
            </a:pPr>
            <a:r>
              <a:rPr lang="en-US" baseline="0" dirty="0" smtClean="0"/>
              <a:t>Ajax</a:t>
            </a:r>
          </a:p>
          <a:p>
            <a:pPr marL="171450" lvl="0" indent="-171450">
              <a:buFontTx/>
              <a:buChar char="-"/>
            </a:pPr>
            <a:r>
              <a:rPr lang="en-US" baseline="0" dirty="0" smtClean="0"/>
              <a:t>Abstraction - 2006</a:t>
            </a:r>
          </a:p>
          <a:p>
            <a:pPr marL="628650" lvl="1" indent="-171450">
              <a:buFontTx/>
              <a:buChar char="-"/>
            </a:pPr>
            <a:r>
              <a:rPr lang="en-US" baseline="0" dirty="0" err="1" smtClean="0"/>
              <a:t>jQuery</a:t>
            </a:r>
            <a:r>
              <a:rPr lang="en-US" baseline="0" dirty="0" smtClean="0"/>
              <a:t> FTW!</a:t>
            </a:r>
          </a:p>
          <a:p>
            <a:pPr marL="628650" lvl="1" indent="-171450">
              <a:buFontTx/>
              <a:buChar char="-"/>
            </a:pPr>
            <a:r>
              <a:rPr lang="en-US" baseline="0" dirty="0" err="1" smtClean="0"/>
              <a:t>jQueryScript</a:t>
            </a:r>
            <a:endParaRPr lang="en-US" baseline="0" dirty="0" smtClean="0"/>
          </a:p>
          <a:p>
            <a:pPr marL="171450" lvl="0" indent="-171450">
              <a:buFontTx/>
              <a:buChar char="-"/>
            </a:pPr>
            <a:r>
              <a:rPr lang="en-US" baseline="0" dirty="0" smtClean="0"/>
              <a:t>Failure - 2009</a:t>
            </a:r>
          </a:p>
          <a:p>
            <a:pPr marL="628650" lvl="1" indent="-171450">
              <a:buFontTx/>
              <a:buChar char="-"/>
            </a:pPr>
            <a:r>
              <a:rPr lang="en-US" baseline="0" dirty="0" smtClean="0"/>
              <a:t>Hey, JavaScript is pretty nice!</a:t>
            </a:r>
          </a:p>
          <a:p>
            <a:pPr marL="628650" lvl="1" indent="-171450">
              <a:buFontTx/>
              <a:buChar char="-"/>
            </a:pPr>
            <a:r>
              <a:rPr lang="en-US" baseline="0" dirty="0" smtClean="0"/>
              <a:t>HTML5</a:t>
            </a:r>
          </a:p>
          <a:p>
            <a:pPr marL="628650" lvl="1" indent="-171450">
              <a:buFontTx/>
              <a:buChar char="-"/>
            </a:pPr>
            <a:r>
              <a:rPr lang="en-US" baseline="0" dirty="0" smtClean="0"/>
              <a:t>Trying to write my own </a:t>
            </a:r>
            <a:r>
              <a:rPr lang="en-US" baseline="0" dirty="0" err="1" smtClean="0"/>
              <a:t>jQuery</a:t>
            </a:r>
            <a:r>
              <a:rPr lang="en-US" baseline="0" dirty="0" smtClean="0"/>
              <a:t> Plugin</a:t>
            </a:r>
          </a:p>
          <a:p>
            <a:pPr marL="628650" lvl="1" indent="-171450">
              <a:buFontTx/>
              <a:buChar char="-"/>
            </a:pPr>
            <a:r>
              <a:rPr lang="en-US" baseline="0" dirty="0" smtClean="0"/>
              <a:t>And JavaScript </a:t>
            </a:r>
            <a:r>
              <a:rPr lang="en-US" baseline="0" dirty="0" err="1" smtClean="0"/>
              <a:t>libraried</a:t>
            </a:r>
            <a:r>
              <a:rPr lang="en-US" baseline="0" dirty="0" smtClean="0"/>
              <a:t> by hand</a:t>
            </a:r>
          </a:p>
          <a:p>
            <a:pPr marL="171450" lvl="0" indent="-171450">
              <a:buFontTx/>
              <a:buChar char="-"/>
            </a:pPr>
            <a:r>
              <a:rPr lang="en-US" baseline="0" dirty="0" smtClean="0"/>
              <a:t>Enlightenment - 2011</a:t>
            </a:r>
          </a:p>
          <a:p>
            <a:pPr marL="628650" lvl="1" indent="-171450">
              <a:buFontTx/>
              <a:buChar char="-"/>
            </a:pPr>
            <a:r>
              <a:rPr lang="en-US" baseline="0" dirty="0" smtClean="0"/>
              <a:t>HTML5</a:t>
            </a:r>
          </a:p>
          <a:p>
            <a:pPr marL="628650" lvl="1" indent="-171450">
              <a:buFontTx/>
              <a:buChar char="-"/>
            </a:pPr>
            <a:r>
              <a:rPr lang="en-US" baseline="0" dirty="0" smtClean="0"/>
              <a:t>JavaScript books like Eloquent JavaScript, JavaScript the good parts</a:t>
            </a:r>
          </a:p>
          <a:p>
            <a:pPr marL="628650" lvl="1" indent="-171450">
              <a:buFontTx/>
              <a:buChar char="-"/>
            </a:pPr>
            <a:r>
              <a:rPr lang="en-US" baseline="0" dirty="0" smtClean="0"/>
              <a:t>CoffeeScript has only continued that trend.</a:t>
            </a:r>
          </a:p>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50</a:t>
            </a:fld>
            <a:endParaRPr lang="en-US"/>
          </a:p>
        </p:txBody>
      </p:sp>
    </p:spTree>
    <p:extLst>
      <p:ext uri="{BB962C8B-B14F-4D97-AF65-F5344CB8AC3E}">
        <p14:creationId xmlns:p14="http://schemas.microsoft.com/office/powerpoint/2010/main" val="421193924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talk a little bit more about stage 5, and what</a:t>
            </a:r>
            <a:r>
              <a:rPr lang="en-US" baseline="0" dirty="0" smtClean="0"/>
              <a:t> role CoffeeScript has played in my growth as a JavaScript programmer.</a:t>
            </a:r>
          </a:p>
          <a:p>
            <a:endParaRPr lang="en-US" dirty="0" smtClean="0"/>
          </a:p>
          <a:p>
            <a:r>
              <a:rPr lang="en-US" dirty="0" smtClean="0"/>
              <a:t>Here’s an example of some JavaScript I might have written</a:t>
            </a:r>
            <a:r>
              <a:rPr lang="en-US" baseline="0" dirty="0" smtClean="0"/>
              <a:t> 10 years ago, when being a web developer was more about back-end frameworks than the client. I’m sure you can see, as I do now, a few of the horrible mistakes I made with this code.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51</a:t>
            </a:fld>
            <a:endParaRPr lang="en-US"/>
          </a:p>
        </p:txBody>
      </p:sp>
    </p:spTree>
    <p:extLst>
      <p:ext uri="{BB962C8B-B14F-4D97-AF65-F5344CB8AC3E}">
        <p14:creationId xmlns:p14="http://schemas.microsoft.com/office/powerpoint/2010/main" val="3104144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With</a:t>
            </a:r>
            <a:r>
              <a:rPr lang="en-US" sz="1200" kern="1200" baseline="0" dirty="0" smtClean="0">
                <a:solidFill>
                  <a:schemeClr val="tx1"/>
                </a:solidFill>
                <a:latin typeface="+mn-lt"/>
                <a:ea typeface="+mn-ea"/>
                <a:cs typeface="+mn-cs"/>
              </a:rPr>
              <a:t> all that formality out of the way, let’s talk about CoffeeScript. First, the elephant in the room, which is why in the world you’re listening to a CoffeeScript talk as a part of the CSS Summit. As you are no doubt are aware, today is all about pre-processors and even though most of the topics relate to CSS-based preprocessors, there’s no question that we’re seeing an explosion of interest in preprocessors for JavaScript as well. With CoffeeScript being one of the most popular of these, Christopher wanted a talk that introduces CoffeeScript, and helps paint a picture of the broader landscape of pre-processors in the front-end world.</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a:t>
            </a:fld>
            <a:endParaRPr lang="en-US"/>
          </a:p>
        </p:txBody>
      </p:sp>
    </p:spTree>
    <p:extLst>
      <p:ext uri="{BB962C8B-B14F-4D97-AF65-F5344CB8AC3E}">
        <p14:creationId xmlns:p14="http://schemas.microsoft.com/office/powerpoint/2010/main" val="91259731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an example of some JavaScript I might have written</a:t>
            </a:r>
            <a:r>
              <a:rPr lang="en-US" baseline="0" dirty="0" smtClean="0"/>
              <a:t> a few years ago. Much better, because I actually understood the language. </a:t>
            </a:r>
          </a:p>
          <a:p>
            <a:r>
              <a:rPr lang="en-US" baseline="0" dirty="0" smtClean="0"/>
              <a:t>While this is worlds better than the JS I originally wrote, there are still a few minor best-practices I discovered I am violating, but I didn’t catch until I started using CoffeeScript.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52</a:t>
            </a:fld>
            <a:endParaRPr lang="en-US"/>
          </a:p>
        </p:txBody>
      </p:sp>
    </p:spTree>
    <p:extLst>
      <p:ext uri="{BB962C8B-B14F-4D97-AF65-F5344CB8AC3E}">
        <p14:creationId xmlns:p14="http://schemas.microsoft.com/office/powerpoint/2010/main" val="31041443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what I learned to write after reading the output generated by CoffeeScript. The differences are subtle, but I’m guessing that some of you see them. Two differences, in fact. For one, I’m declaring my iterator variable at the top of the scope, as I should. Then, I’m assigning the length of my array to a variable, so that I only access the unchanging length property once, as opposed to every time through.</a:t>
            </a:r>
          </a:p>
          <a:p>
            <a:endParaRPr lang="en-US" baseline="0" dirty="0" smtClean="0"/>
          </a:p>
          <a:p>
            <a:r>
              <a:rPr lang="en-US" baseline="0" dirty="0" smtClean="0"/>
              <a:t>These are subtle differences, I know. And I also know that some of you probably learned to use them without the help of CoffeeScript. For that, I applaud you. [Next Slide]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53</a:t>
            </a:fld>
            <a:endParaRPr lang="en-US"/>
          </a:p>
        </p:txBody>
      </p:sp>
    </p:spTree>
    <p:extLst>
      <p:ext uri="{BB962C8B-B14F-4D97-AF65-F5344CB8AC3E}">
        <p14:creationId xmlns:p14="http://schemas.microsoft.com/office/powerpoint/2010/main" val="31041443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for me, I’m a very kinetic</a:t>
            </a:r>
            <a:r>
              <a:rPr lang="en-US" baseline="0" dirty="0" smtClean="0"/>
              <a:t> learner. Working through exercises in a book is useful, but I learn best when I’m using a living with a debugging a thing. Working with CoffeeScript was, for me, like having my ideas about a web program expressed by another developer. Not a better or poorer developer, because I didn’t always agree with those opinions. But in areas where I hadn’t yet internalized a pattern or good practice, CoffeeScript generated JS that I was able to learn from and internalize. </a:t>
            </a:r>
          </a:p>
          <a:p>
            <a:endParaRPr lang="en-US" baseline="0" dirty="0" smtClean="0"/>
          </a:p>
          <a:p>
            <a:r>
              <a:rPr lang="en-US" dirty="0" smtClean="0"/>
              <a:t>I’m still in the fifth</a:t>
            </a:r>
            <a:r>
              <a:rPr lang="en-US" baseline="0" dirty="0" smtClean="0"/>
              <a:t> stage, if only barely, but if there’s anything that’s true it’s that there is no sixth stage. There is nothing beyond JS, and embracing CS wasn’t about that, but about becoming a better JS </a:t>
            </a:r>
            <a:r>
              <a:rPr lang="en-US" baseline="0" dirty="0" err="1" smtClean="0"/>
              <a:t>priogrammer</a:t>
            </a:r>
            <a:r>
              <a:rPr lang="en-US" baseline="0" dirty="0" smtClean="0"/>
              <a:t>.</a:t>
            </a:r>
          </a:p>
          <a:p>
            <a:endParaRPr lang="en-US" baseline="0" dirty="0" smtClean="0"/>
          </a:p>
          <a:p>
            <a:r>
              <a:rPr lang="en-US" baseline="0" dirty="0" smtClean="0"/>
              <a:t>Learning CS helped me better learn JS. Reading and debugging my CS made me a better JS developer, because I learned about the patterns and conventions it conveyed. </a:t>
            </a:r>
            <a:r>
              <a:rPr lang="en-US" dirty="0" smtClean="0"/>
              <a:t>And it did</a:t>
            </a:r>
            <a:r>
              <a:rPr lang="en-US" baseline="0" dirty="0" smtClean="0"/>
              <a:t> all of this without creating a lot of JS that I couldn’t read and debug myself.</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54</a:t>
            </a:fld>
            <a:endParaRPr lang="en-US"/>
          </a:p>
        </p:txBody>
      </p:sp>
    </p:spTree>
    <p:extLst>
      <p:ext uri="{BB962C8B-B14F-4D97-AF65-F5344CB8AC3E}">
        <p14:creationId xmlns:p14="http://schemas.microsoft.com/office/powerpoint/2010/main" val="156222810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gotten</a:t>
            </a:r>
            <a:r>
              <a:rPr lang="en-US" baseline="0" dirty="0" smtClean="0"/>
              <a:t> the “what is it?” and how does one learn it/use it, out of the way, let’s spend a moment talking about the why of </a:t>
            </a:r>
            <a:r>
              <a:rPr lang="en-US" baseline="0" dirty="0" err="1" smtClean="0"/>
              <a:t>coffeescript</a:t>
            </a:r>
            <a:r>
              <a:rPr lang="en-US" baseline="0" dirty="0" smtClean="0"/>
              <a:t>. As I said earlier, I’m not going to take for granted that you even want to learn </a:t>
            </a:r>
            <a:r>
              <a:rPr lang="en-US" baseline="0" dirty="0" err="1" smtClean="0"/>
              <a:t>coffeescript</a:t>
            </a:r>
            <a:r>
              <a:rPr lang="en-US" baseline="0" dirty="0" smtClean="0"/>
              <a:t>, and I’ve spoken to several people who claim to be “not sold yet.” So I want to spend a significant amount of time talking about why I think CoffeeScript is important, and less of a syntax overview.</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55</a:t>
            </a:fld>
            <a:endParaRPr lang="en-US"/>
          </a:p>
        </p:txBody>
      </p:sp>
    </p:spTree>
    <p:extLst>
      <p:ext uri="{BB962C8B-B14F-4D97-AF65-F5344CB8AC3E}">
        <p14:creationId xmlns:p14="http://schemas.microsoft.com/office/powerpoint/2010/main" val="154184972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doesn’t have to be a JS-</a:t>
            </a:r>
            <a:r>
              <a:rPr lang="en-US" dirty="0" err="1" smtClean="0"/>
              <a:t>vs</a:t>
            </a:r>
            <a:r>
              <a:rPr lang="en-US" dirty="0" smtClean="0"/>
              <a:t>-CS choice</a:t>
            </a:r>
            <a:r>
              <a:rPr lang="en-US" baseline="0" dirty="0" smtClean="0"/>
              <a:t> here.</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56</a:t>
            </a:fld>
            <a:endParaRPr lang="en-US"/>
          </a:p>
        </p:txBody>
      </p:sp>
    </p:spTree>
    <p:extLst>
      <p:ext uri="{BB962C8B-B14F-4D97-AF65-F5344CB8AC3E}">
        <p14:creationId xmlns:p14="http://schemas.microsoft.com/office/powerpoint/2010/main" val="320061192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Adopting CS doesn’t have to be about using it</a:t>
            </a:r>
            <a:r>
              <a:rPr lang="en-US" sz="1200" kern="1200" baseline="0" dirty="0" smtClean="0">
                <a:solidFill>
                  <a:schemeClr val="tx1"/>
                </a:solidFill>
                <a:latin typeface="+mn-lt"/>
                <a:ea typeface="+mn-ea"/>
                <a:cs typeface="+mn-cs"/>
              </a:rPr>
              <a:t> to replace your front-end code. Many use CS to drive their tests, something which is dead-simple in Jasmine, while keeping their production code in JavaScript, and personally think this is a great approach. You can also use CoffeeScript with your Node apps, but leave JS on the front-end. Another option is something I’ve done in the past, which is to use CS for some app-building, but primarily to inspect the output and learn more about JS by learning how CS generates JavaScript to solve certain problems.</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And of course, you can adopt CS wholesale. Interestingly, not being able to debug CS in the browser might soon be a thing of the past as Chrome current does and </a:t>
            </a:r>
            <a:r>
              <a:rPr lang="en-US" sz="1200" kern="1200" baseline="0" dirty="0" err="1" smtClean="0">
                <a:solidFill>
                  <a:schemeClr val="tx1"/>
                </a:solidFill>
                <a:latin typeface="+mn-lt"/>
                <a:ea typeface="+mn-ea"/>
                <a:cs typeface="+mn-cs"/>
              </a:rPr>
              <a:t>FireFox</a:t>
            </a:r>
            <a:r>
              <a:rPr lang="en-US" sz="1200" kern="1200" baseline="0" dirty="0" smtClean="0">
                <a:solidFill>
                  <a:schemeClr val="tx1"/>
                </a:solidFill>
                <a:latin typeface="+mn-lt"/>
                <a:ea typeface="+mn-ea"/>
                <a:cs typeface="+mn-cs"/>
              </a:rPr>
              <a:t> will soon support Source Maps, which allows you to map </a:t>
            </a:r>
            <a:r>
              <a:rPr lang="en-US" sz="1200" kern="1200" baseline="0" dirty="0" err="1" smtClean="0">
                <a:solidFill>
                  <a:schemeClr val="tx1"/>
                </a:solidFill>
                <a:latin typeface="+mn-lt"/>
                <a:ea typeface="+mn-ea"/>
                <a:cs typeface="+mn-cs"/>
              </a:rPr>
              <a:t>transpiled</a:t>
            </a:r>
            <a:r>
              <a:rPr lang="en-US" sz="1200" kern="1200" baseline="0" dirty="0" smtClean="0">
                <a:solidFill>
                  <a:schemeClr val="tx1"/>
                </a:solidFill>
                <a:latin typeface="+mn-lt"/>
                <a:ea typeface="+mn-ea"/>
                <a:cs typeface="+mn-cs"/>
              </a:rPr>
              <a:t> JS code back to line numbers in a source-language file. CS should soon implement this natively, which is something worth checking out.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57</a:t>
            </a:fld>
            <a:endParaRPr lang="en-US"/>
          </a:p>
        </p:txBody>
      </p:sp>
    </p:spTree>
    <p:extLst>
      <p:ext uri="{BB962C8B-B14F-4D97-AF65-F5344CB8AC3E}">
        <p14:creationId xmlns:p14="http://schemas.microsoft.com/office/powerpoint/2010/main" val="400159127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But no matter how you choose to use CS, or even if you choose not to, you need to know it, if for no other reason than to learn how it’s influencing JS.NET. Brendan </a:t>
            </a:r>
            <a:r>
              <a:rPr lang="en-US" baseline="0" dirty="0" err="1" smtClean="0"/>
              <a:t>Eich</a:t>
            </a:r>
            <a:r>
              <a:rPr lang="en-US" baseline="0" dirty="0" smtClean="0"/>
              <a:t> has said that </a:t>
            </a:r>
            <a:r>
              <a:rPr lang="en-US" baseline="0" dirty="0" err="1" smtClean="0"/>
              <a:t>JS.Next</a:t>
            </a:r>
            <a:r>
              <a:rPr lang="en-US" baseline="0" dirty="0" smtClean="0"/>
              <a:t> is being influenced by CoffeeScript, and Jeremy himself has claimed that as a goal for the language.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truth it, JavaScript is evolving. It’s not the unchanging language of the last decade. We can insist that it’s fine as is, but it’s going to change anyway. Hopefully you’re aware of some of those proposed changes. And using a languages like CoffeeScript help you evolve you thinking of JavaScript and open your mind to what’s possible in the future.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code example above is taken from the “Harmony of My Dreams” blog post by Brendan </a:t>
            </a:r>
            <a:r>
              <a:rPr lang="en-US" baseline="0" dirty="0" err="1" smtClean="0"/>
              <a:t>Eich</a:t>
            </a:r>
            <a:r>
              <a:rPr lang="en-US" baseline="0" dirty="0" smtClean="0"/>
              <a:t> (</a:t>
            </a:r>
            <a:r>
              <a:rPr lang="en-US" dirty="0" smtClean="0">
                <a:hlinkClick r:id="rId3"/>
              </a:rPr>
              <a:t>http://brendaneich.com/2011/01/harmony-of-my-dreams</a:t>
            </a:r>
            <a:r>
              <a:rPr lang="en-US" dirty="0" smtClean="0">
                <a:hlinkClick r:id="rId3"/>
              </a:rPr>
              <a:t>/</a:t>
            </a:r>
            <a:endParaRPr lang="en-US" baseline="0" dirty="0" smtClean="0"/>
          </a:p>
        </p:txBody>
      </p:sp>
      <p:sp>
        <p:nvSpPr>
          <p:cNvPr id="4" name="Slide Number Placeholder 3"/>
          <p:cNvSpPr>
            <a:spLocks noGrp="1"/>
          </p:cNvSpPr>
          <p:nvPr>
            <p:ph type="sldNum" sz="quarter" idx="10"/>
          </p:nvPr>
        </p:nvSpPr>
        <p:spPr/>
        <p:txBody>
          <a:bodyPr/>
          <a:lstStyle/>
          <a:p>
            <a:fld id="{AE6B9BD5-67C3-409B-B1F1-CF66E2F5BBF0}" type="slidenum">
              <a:rPr lang="en-US" smtClean="0"/>
              <a:t>58</a:t>
            </a:fld>
            <a:endParaRPr lang="en-US"/>
          </a:p>
        </p:txBody>
      </p:sp>
    </p:spTree>
    <p:extLst>
      <p:ext uri="{BB962C8B-B14F-4D97-AF65-F5344CB8AC3E}">
        <p14:creationId xmlns:p14="http://schemas.microsoft.com/office/powerpoint/2010/main" val="166005819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point </a:t>
            </a:r>
            <a:r>
              <a:rPr lang="en-US" sz="1200" kern="1200" dirty="0" smtClean="0">
                <a:solidFill>
                  <a:schemeClr val="tx1"/>
                </a:solidFill>
                <a:effectLst/>
                <a:latin typeface="+mn-lt"/>
                <a:ea typeface="+mn-ea"/>
                <a:cs typeface="+mn-cs"/>
              </a:rPr>
              <a:t>is that CoffeeScript isn't a destination, any more than JavaScript is. It's a step on the process. It makes the language better, and we get better as a result… </a:t>
            </a:r>
            <a:endParaRPr lang="en-US" dirty="0" smtClean="0">
              <a:effectLst/>
            </a:endParaRPr>
          </a:p>
          <a:p>
            <a:endParaRPr lang="en-US" dirty="0" smtClean="0"/>
          </a:p>
          <a:p>
            <a:r>
              <a:rPr lang="en-US" dirty="0" err="1" smtClean="0"/>
              <a:t>Jquery</a:t>
            </a:r>
            <a:r>
              <a:rPr lang="en-US" dirty="0" smtClean="0"/>
              <a:t> and Frameworks made JavaScript and working with the DOM better, and it influenced how we use the language (</a:t>
            </a:r>
            <a:r>
              <a:rPr lang="en-US" dirty="0" err="1" smtClean="0"/>
              <a:t>querySelector</a:t>
            </a:r>
            <a:r>
              <a:rPr lang="en-US" dirty="0" smtClean="0"/>
              <a:t>() is proof of that)</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59</a:t>
            </a:fld>
            <a:endParaRPr lang="en-US"/>
          </a:p>
        </p:txBody>
      </p:sp>
    </p:spTree>
    <p:extLst>
      <p:ext uri="{BB962C8B-B14F-4D97-AF65-F5344CB8AC3E}">
        <p14:creationId xmlns:p14="http://schemas.microsoft.com/office/powerpoint/2010/main" val="242919332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According to Brendan </a:t>
            </a:r>
            <a:r>
              <a:rPr lang="en-US" sz="1200" kern="1200" dirty="0" err="1" smtClean="0">
                <a:solidFill>
                  <a:schemeClr val="tx1"/>
                </a:solidFill>
                <a:latin typeface="+mn-lt"/>
                <a:ea typeface="+mn-ea"/>
                <a:cs typeface="+mn-cs"/>
              </a:rPr>
              <a:t>Eich</a:t>
            </a:r>
            <a:r>
              <a:rPr lang="en-US" sz="1200" kern="1200" dirty="0" smtClean="0">
                <a:solidFill>
                  <a:schemeClr val="tx1"/>
                </a:solidFill>
                <a:latin typeface="+mn-lt"/>
                <a:ea typeface="+mn-ea"/>
                <a:cs typeface="+mn-cs"/>
              </a:rPr>
              <a:t>, this is about bringing</a:t>
            </a:r>
            <a:r>
              <a:rPr lang="en-US" sz="1200" kern="1200" baseline="0" dirty="0" smtClean="0">
                <a:solidFill>
                  <a:schemeClr val="tx1"/>
                </a:solidFill>
                <a:latin typeface="+mn-lt"/>
                <a:ea typeface="+mn-ea"/>
                <a:cs typeface="+mn-cs"/>
              </a:rPr>
              <a:t> JavaScript full circle, not about replacing, but enhancing JavaScript. We shouldn’t see CoffeeScript as a threat to JavaScript because it wasn’t born in the same spirit as languages like GWT and Dart, where staying as far away from JS is the goal.</a:t>
            </a:r>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"We are not just advocating a language on top of JS that you use to </a:t>
            </a:r>
            <a:r>
              <a:rPr lang="en-US" sz="1200" i="1" kern="1200" dirty="0" smtClean="0">
                <a:solidFill>
                  <a:schemeClr val="tx1"/>
                </a:solidFill>
                <a:latin typeface="+mn-lt"/>
                <a:ea typeface="+mn-ea"/>
                <a:cs typeface="+mn-cs"/>
              </a:rPr>
              <a:t>avoid</a:t>
            </a:r>
            <a:r>
              <a:rPr lang="en-US" sz="1200" i="0" kern="1200" dirty="0" smtClean="0">
                <a:solidFill>
                  <a:schemeClr val="tx1"/>
                </a:solidFill>
                <a:latin typeface="+mn-lt"/>
                <a:ea typeface="+mn-ea"/>
                <a:cs typeface="+mn-cs"/>
              </a:rPr>
              <a:t> JS (GWT, </a:t>
            </a:r>
            <a:r>
              <a:rPr lang="en-US" sz="1200" i="0" kern="1200" dirty="0" err="1" smtClean="0">
                <a:solidFill>
                  <a:schemeClr val="tx1"/>
                </a:solidFill>
                <a:latin typeface="+mn-lt"/>
                <a:ea typeface="+mn-ea"/>
                <a:cs typeface="+mn-cs"/>
              </a:rPr>
              <a:t>Haxe</a:t>
            </a:r>
            <a:r>
              <a:rPr lang="en-US" sz="1200" i="0" kern="1200" dirty="0" smtClean="0">
                <a:solidFill>
                  <a:schemeClr val="tx1"/>
                </a:solidFill>
                <a:latin typeface="+mn-lt"/>
                <a:ea typeface="+mn-ea"/>
                <a:cs typeface="+mn-cs"/>
              </a:rPr>
              <a:t>, Objective-J, etc.). We are advocating that you all help build a better JS on JS, which then becomes standardized as </a:t>
            </a:r>
            <a:r>
              <a:rPr lang="en-US" sz="1200" i="0" kern="1200" dirty="0" err="1" smtClean="0">
                <a:solidFill>
                  <a:schemeClr val="tx1"/>
                </a:solidFill>
                <a:latin typeface="+mn-lt"/>
                <a:ea typeface="+mn-ea"/>
                <a:cs typeface="+mn-cs"/>
              </a:rPr>
              <a:t>JS.next</a:t>
            </a:r>
            <a:r>
              <a:rPr lang="en-US" sz="1200" i="0" kern="1200" dirty="0" smtClean="0">
                <a:solidFill>
                  <a:schemeClr val="tx1"/>
                </a:solidFill>
                <a:latin typeface="+mn-lt"/>
                <a:ea typeface="+mn-ea"/>
                <a:cs typeface="+mn-cs"/>
              </a:rPr>
              <a:t>." - Brendan </a:t>
            </a:r>
            <a:r>
              <a:rPr lang="en-US" sz="1200" i="0" kern="1200" dirty="0" err="1" smtClean="0">
                <a:solidFill>
                  <a:schemeClr val="tx1"/>
                </a:solidFill>
                <a:latin typeface="+mn-lt"/>
                <a:ea typeface="+mn-ea"/>
                <a:cs typeface="+mn-cs"/>
              </a:rPr>
              <a:t>Eich</a:t>
            </a:r>
            <a:r>
              <a:rPr lang="en-US" sz="1200" i="0" kern="1200" dirty="0" smtClean="0">
                <a:solidFill>
                  <a:schemeClr val="tx1"/>
                </a:solidFill>
                <a:latin typeface="+mn-lt"/>
                <a:ea typeface="+mn-ea"/>
                <a:cs typeface="+mn-cs"/>
              </a:rPr>
              <a:t> (re: his talk with Jeremy at JSConf.EU)</a:t>
            </a:r>
            <a:endParaRPr lang="en-US" sz="1200" b="1" i="0" kern="1200" dirty="0" smtClean="0">
              <a:solidFill>
                <a:schemeClr val="tx1"/>
              </a:solidFill>
              <a:latin typeface="+mn-lt"/>
              <a:ea typeface="+mn-ea"/>
              <a:cs typeface="+mn-cs"/>
            </a:endParaRPr>
          </a:p>
          <a:p>
            <a:endParaRPr lang="en-US" dirty="0" smtClean="0"/>
          </a:p>
        </p:txBody>
      </p:sp>
      <p:sp>
        <p:nvSpPr>
          <p:cNvPr id="4" name="Slide Number Placeholder 3"/>
          <p:cNvSpPr>
            <a:spLocks noGrp="1"/>
          </p:cNvSpPr>
          <p:nvPr>
            <p:ph type="sldNum" sz="quarter" idx="10"/>
          </p:nvPr>
        </p:nvSpPr>
        <p:spPr/>
        <p:txBody>
          <a:bodyPr/>
          <a:lstStyle/>
          <a:p>
            <a:fld id="{AE6B9BD5-67C3-409B-B1F1-CF66E2F5BBF0}" type="slidenum">
              <a:rPr lang="en-US" smtClean="0"/>
              <a:t>60</a:t>
            </a:fld>
            <a:endParaRPr lang="en-US"/>
          </a:p>
        </p:txBody>
      </p:sp>
    </p:spTree>
    <p:extLst>
      <p:ext uri="{BB962C8B-B14F-4D97-AF65-F5344CB8AC3E}">
        <p14:creationId xmlns:p14="http://schemas.microsoft.com/office/powerpoint/2010/main" val="14745141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 take that to mean, ultimately,</a:t>
            </a:r>
            <a:r>
              <a:rPr lang="en-US" baseline="0" dirty="0" smtClean="0"/>
              <a:t> is that we, as developers and designers, have a voice in this process. Yes, we can join community groups and standards bodies and influence the web that way. That’s a top-down process, or the Cathedral from Eric S. Raymond’s seminal essay, The Cathedral and the Bazaar. And borrowing from Raymond’s analogy, languages like CoffeeScript, LESS and SASS represent the Bazaar. The marketplace where ideas are born, vetted and thrive in the context of day-to-day work. We need the standards process, the Cathedral, but we also need the bazaar. Together, these two seemingly opposed forces come together to drive our industry forward. </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61</a:t>
            </a:fld>
            <a:endParaRPr lang="en-US"/>
          </a:p>
        </p:txBody>
      </p:sp>
    </p:spTree>
    <p:extLst>
      <p:ext uri="{BB962C8B-B14F-4D97-AF65-F5344CB8AC3E}">
        <p14:creationId xmlns:p14="http://schemas.microsoft.com/office/powerpoint/2010/main" val="4212516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a:t>
            </a:r>
            <a:r>
              <a:rPr lang="en-US" baseline="0" dirty="0" smtClean="0"/>
              <a:t> course, regardless of whether they target CSS, JavaScript or HTML, </a:t>
            </a:r>
            <a:r>
              <a:rPr lang="en-US" dirty="0" smtClean="0"/>
              <a:t>Pre-processors are the source of a lot of controversy</a:t>
            </a:r>
            <a:r>
              <a:rPr lang="en-US" baseline="0" dirty="0" smtClean="0"/>
              <a:t> because, to many, they “muddy up the web.” As much as we’ve all had our issues over the years with the capabilities of CSS, JavaScript and HTML, as well as the somewhat glacial pace of change, the homogeneity that we’ve all grown up with on the web has had its benefits. Namely, it’s predictable and consistent, and front-end work has traditionally meant the same thing regardless of client or company.</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Preprocessors throw a wrench into the works of the web in this regard, because they effectively introduce wholesale alternatives to the languages we’re used to. Now, with each new client, the question becomes: will I be doing CSS, or does the existing team Prefer LESS or SASS. And the same goes for JavaScript once languages like CoffeeScript and DART are introduced.</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6</a:t>
            </a:fld>
            <a:endParaRPr lang="en-US"/>
          </a:p>
        </p:txBody>
      </p:sp>
    </p:spTree>
    <p:extLst>
      <p:ext uri="{BB962C8B-B14F-4D97-AF65-F5344CB8AC3E}">
        <p14:creationId xmlns:p14="http://schemas.microsoft.com/office/powerpoint/2010/main" val="166951224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SO… In the spirit of the dialectic, here’s my proposal: “JavaScript is a beautiful language, but it has its snares and pitfalls. What’s more, it is constrained severely by backwards compatibility and committee-driven design. CoffeeScript IS JavaScript, but a dialect that experiments with what JavaScript </a:t>
            </a:r>
            <a:r>
              <a:rPr lang="en-US" i="1" baseline="0" dirty="0" smtClean="0"/>
              <a:t>could</a:t>
            </a:r>
            <a:r>
              <a:rPr lang="en-US" i="0" baseline="0" dirty="0" smtClean="0"/>
              <a:t> be were it unencumbered, all the while staying faithful to the language. I believe that, as a community, we should embrace CoffeeScript because it represents a movement, not to replace JavaScript, but evolve and improve upon it. Embracing might mean using the language and becoming a better JavaScript developer as a result. Or it might mean using it, and seeing a vision of how JavaScript can be improved. You don’t have to “adopt” it if you don’t want to, but you should be aware of it.”</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62</a:t>
            </a:fld>
            <a:endParaRPr lang="en-US"/>
          </a:p>
        </p:txBody>
      </p:sp>
    </p:spTree>
    <p:extLst>
      <p:ext uri="{BB962C8B-B14F-4D97-AF65-F5344CB8AC3E}">
        <p14:creationId xmlns:p14="http://schemas.microsoft.com/office/powerpoint/2010/main" val="2810733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However, even without considering preprocessors, there’s no</a:t>
            </a:r>
            <a:r>
              <a:rPr lang="en-US" sz="1200" kern="1200" baseline="0" dirty="0" smtClean="0">
                <a:solidFill>
                  <a:schemeClr val="tx1"/>
                </a:solidFill>
                <a:latin typeface="+mn-lt"/>
                <a:ea typeface="+mn-ea"/>
                <a:cs typeface="+mn-cs"/>
              </a:rPr>
              <a:t> question that the web is moving much faster now than it ever has before. And it’s not just markup, and API specs. It’s also the languages we use to craft the web. CSS Modules like Variables, and cutting-features of </a:t>
            </a:r>
            <a:r>
              <a:rPr lang="en-US" sz="1200" kern="1200" baseline="0" dirty="0" err="1" smtClean="0">
                <a:solidFill>
                  <a:schemeClr val="tx1"/>
                </a:solidFill>
                <a:latin typeface="+mn-lt"/>
                <a:ea typeface="+mn-ea"/>
                <a:cs typeface="+mn-cs"/>
              </a:rPr>
              <a:t>ECMAScript</a:t>
            </a:r>
            <a:r>
              <a:rPr lang="en-US" sz="1200" kern="1200" baseline="0" dirty="0" smtClean="0">
                <a:solidFill>
                  <a:schemeClr val="tx1"/>
                </a:solidFill>
                <a:latin typeface="+mn-lt"/>
                <a:ea typeface="+mn-ea"/>
                <a:cs typeface="+mn-cs"/>
              </a:rPr>
              <a:t> 6 are examples of how these languages themselves are changing. And the fact is, that many of these cutting-edge features have been influenced by features in popular preprocessors.</a:t>
            </a:r>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7</a:t>
            </a:fld>
            <a:endParaRPr lang="en-US"/>
          </a:p>
        </p:txBody>
      </p:sp>
    </p:spTree>
    <p:extLst>
      <p:ext uri="{BB962C8B-B14F-4D97-AF65-F5344CB8AC3E}">
        <p14:creationId xmlns:p14="http://schemas.microsoft.com/office/powerpoint/2010/main" val="20455481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So there’s no doubt that preprocessors are becoming a fact of life,</a:t>
            </a:r>
            <a:r>
              <a:rPr lang="en-US" sz="1200" kern="1200" baseline="0" dirty="0" smtClean="0">
                <a:solidFill>
                  <a:schemeClr val="tx1"/>
                </a:solidFill>
                <a:latin typeface="+mn-lt"/>
                <a:ea typeface="+mn-ea"/>
                <a:cs typeface="+mn-cs"/>
              </a:rPr>
              <a:t> and they are becoming the tools of choice for a growing number of designers and developers. </a:t>
            </a:r>
            <a:r>
              <a:rPr lang="en-US" sz="1200" kern="1200" dirty="0" smtClean="0">
                <a:solidFill>
                  <a:schemeClr val="tx1"/>
                </a:solidFill>
                <a:latin typeface="+mn-lt"/>
                <a:ea typeface="+mn-ea"/>
                <a:cs typeface="+mn-cs"/>
              </a:rPr>
              <a:t>We don't have to embrace them, but we do need to understand them. And that includes understanding why they are popular and people are adopting them.</a:t>
            </a:r>
            <a:r>
              <a:rPr lang="en-US" sz="1200" kern="1200" baseline="0" dirty="0" smtClean="0">
                <a:solidFill>
                  <a:schemeClr val="tx1"/>
                </a:solidFill>
                <a:latin typeface="+mn-lt"/>
                <a:ea typeface="+mn-ea"/>
                <a:cs typeface="+mn-cs"/>
              </a:rPr>
              <a:t> So, when it comes to Preprocessors in general, and CoffeeScript in particular, I thought I’d share the two golden rules I live by when forming an opinions about these libraries.</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AE6B9BD5-67C3-409B-B1F1-CF66E2F5BBF0}" type="slidenum">
              <a:rPr lang="en-US" smtClean="0"/>
              <a:t>8</a:t>
            </a:fld>
            <a:endParaRPr lang="en-US"/>
          </a:p>
        </p:txBody>
      </p:sp>
    </p:spTree>
    <p:extLst>
      <p:ext uri="{BB962C8B-B14F-4D97-AF65-F5344CB8AC3E}">
        <p14:creationId xmlns:p14="http://schemas.microsoft.com/office/powerpoint/2010/main" val="1100358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First,</a:t>
            </a:r>
            <a:r>
              <a:rPr lang="en-US" sz="1200" kern="1200" baseline="0" dirty="0" smtClean="0">
                <a:solidFill>
                  <a:schemeClr val="tx1"/>
                </a:solidFill>
                <a:latin typeface="+mn-lt"/>
                <a:ea typeface="+mn-ea"/>
                <a:cs typeface="+mn-cs"/>
              </a:rPr>
              <a:t> is that you should use a pre-processor before forming an opinion about it.</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E6B9BD5-67C3-409B-B1F1-CF66E2F5BBF0}" type="slidenum">
              <a:rPr lang="en-US" smtClean="0"/>
              <a:t>9</a:t>
            </a:fld>
            <a:endParaRPr lang="en-US"/>
          </a:p>
        </p:txBody>
      </p:sp>
    </p:spTree>
    <p:extLst>
      <p:ext uri="{BB962C8B-B14F-4D97-AF65-F5344CB8AC3E}">
        <p14:creationId xmlns:p14="http://schemas.microsoft.com/office/powerpoint/2010/main" val="3241077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a:latin typeface="DistrictThin" pitchFamily="2"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latin typeface="DistrictThin"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atin typeface="DistrictThin" pitchFamily="2" charset="0"/>
              </a:defRPr>
            </a:lvl1pPr>
          </a:lstStyle>
          <a:p>
            <a:fld id="{94616D47-95A7-944C-AB38-7D828BA7B27D}" type="datetime1">
              <a:rPr lang="en-US" smtClean="0"/>
              <a:t>7/30/12</a:t>
            </a:fld>
            <a:endParaRPr lang="en-US"/>
          </a:p>
        </p:txBody>
      </p:sp>
      <p:sp>
        <p:nvSpPr>
          <p:cNvPr id="5" name="Footer Placeholder 4"/>
          <p:cNvSpPr>
            <a:spLocks noGrp="1"/>
          </p:cNvSpPr>
          <p:nvPr>
            <p:ph type="ftr" sz="quarter" idx="11"/>
          </p:nvPr>
        </p:nvSpPr>
        <p:spPr/>
        <p:txBody>
          <a:bodyPr/>
          <a:lstStyle>
            <a:lvl1pPr>
              <a:defRPr>
                <a:latin typeface="DistrictThin" pitchFamily="2" charset="0"/>
              </a:defRPr>
            </a:lvl1pPr>
          </a:lstStyle>
          <a:p>
            <a:endParaRPr lang="en-US"/>
          </a:p>
        </p:txBody>
      </p:sp>
      <p:sp>
        <p:nvSpPr>
          <p:cNvPr id="6" name="Slide Number Placeholder 5"/>
          <p:cNvSpPr>
            <a:spLocks noGrp="1"/>
          </p:cNvSpPr>
          <p:nvPr>
            <p:ph type="sldNum" sz="quarter" idx="12"/>
          </p:nvPr>
        </p:nvSpPr>
        <p:spPr/>
        <p:txBody>
          <a:bodyPr/>
          <a:lstStyle>
            <a:lvl1pPr>
              <a:defRPr>
                <a:latin typeface="DistrictThin" pitchFamily="2" charset="0"/>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1527867533"/>
      </p:ext>
    </p:extLst>
  </p:cSld>
  <p:clrMapOvr>
    <a:masterClrMapping/>
  </p:clrMapOvr>
  <p:transition xmlns:p14="http://schemas.microsoft.com/office/powerpoint/2010/mai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DistrictThin" pitchFamily="2" charset="0"/>
              </a:defRPr>
            </a:lvl1p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lvl1pPr>
              <a:defRPr>
                <a:solidFill>
                  <a:schemeClr val="bg1">
                    <a:lumMod val="95000"/>
                  </a:schemeClr>
                </a:solidFill>
                <a:latin typeface="DistrictThin" pitchFamily="2" charset="0"/>
              </a:defRPr>
            </a:lvl1pPr>
            <a:lvl2pPr>
              <a:defRPr>
                <a:solidFill>
                  <a:schemeClr val="bg1">
                    <a:lumMod val="95000"/>
                  </a:schemeClr>
                </a:solidFill>
                <a:latin typeface="DistrictThin" pitchFamily="2" charset="0"/>
              </a:defRPr>
            </a:lvl2pPr>
            <a:lvl3pPr>
              <a:defRPr>
                <a:solidFill>
                  <a:schemeClr val="bg1">
                    <a:lumMod val="95000"/>
                  </a:schemeClr>
                </a:solidFill>
                <a:latin typeface="DistrictThin" pitchFamily="2" charset="0"/>
              </a:defRPr>
            </a:lvl3pPr>
            <a:lvl4pPr>
              <a:defRPr>
                <a:solidFill>
                  <a:schemeClr val="bg1">
                    <a:lumMod val="95000"/>
                  </a:schemeClr>
                </a:solidFill>
                <a:latin typeface="DistrictThin" pitchFamily="2" charset="0"/>
              </a:defRPr>
            </a:lvl4pPr>
            <a:lvl5pPr>
              <a:defRPr>
                <a:solidFill>
                  <a:schemeClr val="bg1">
                    <a:lumMod val="95000"/>
                  </a:schemeClr>
                </a:solidFill>
                <a:latin typeface="DistrictThin" pitchFamily="2"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atin typeface="DistrictThin" pitchFamily="2" charset="0"/>
              </a:defRPr>
            </a:lvl1pPr>
          </a:lstStyle>
          <a:p>
            <a:fld id="{93877DD4-96FE-5344-9E37-00D1656D6C5D}" type="datetime1">
              <a:rPr lang="en-US" smtClean="0"/>
              <a:t>7/30/12</a:t>
            </a:fld>
            <a:endParaRPr lang="en-US"/>
          </a:p>
        </p:txBody>
      </p:sp>
      <p:sp>
        <p:nvSpPr>
          <p:cNvPr id="5" name="Footer Placeholder 4"/>
          <p:cNvSpPr>
            <a:spLocks noGrp="1"/>
          </p:cNvSpPr>
          <p:nvPr>
            <p:ph type="ftr" sz="quarter" idx="11"/>
          </p:nvPr>
        </p:nvSpPr>
        <p:spPr/>
        <p:txBody>
          <a:bodyPr/>
          <a:lstStyle>
            <a:lvl1pPr>
              <a:defRPr>
                <a:latin typeface="DistrictThin" pitchFamily="2" charset="0"/>
              </a:defRPr>
            </a:lvl1pPr>
          </a:lstStyle>
          <a:p>
            <a:endParaRPr lang="en-US"/>
          </a:p>
        </p:txBody>
      </p:sp>
      <p:sp>
        <p:nvSpPr>
          <p:cNvPr id="6" name="Slide Number Placeholder 5"/>
          <p:cNvSpPr>
            <a:spLocks noGrp="1"/>
          </p:cNvSpPr>
          <p:nvPr>
            <p:ph type="sldNum" sz="quarter" idx="12"/>
          </p:nvPr>
        </p:nvSpPr>
        <p:spPr/>
        <p:txBody>
          <a:bodyPr/>
          <a:lstStyle>
            <a:lvl1pPr>
              <a:defRPr>
                <a:latin typeface="DistrictThin" pitchFamily="2" charset="0"/>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944820350"/>
      </p:ext>
    </p:extLst>
  </p:cSld>
  <p:clrMapOvr>
    <a:masterClrMapping/>
  </p:clrMapOvr>
  <p:transition xmlns:p14="http://schemas.microsoft.com/office/powerpoint/2010/mai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a:latin typeface="DistrictThin" pitchFamily="2" charset="0"/>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lvl1pPr>
              <a:defRPr>
                <a:solidFill>
                  <a:schemeClr val="bg1">
                    <a:lumMod val="95000"/>
                  </a:schemeClr>
                </a:solidFill>
                <a:latin typeface="DistrictThin" pitchFamily="2" charset="0"/>
              </a:defRPr>
            </a:lvl1pPr>
            <a:lvl2pPr>
              <a:defRPr>
                <a:solidFill>
                  <a:schemeClr val="bg1">
                    <a:lumMod val="95000"/>
                  </a:schemeClr>
                </a:solidFill>
                <a:latin typeface="DistrictThin" pitchFamily="2" charset="0"/>
              </a:defRPr>
            </a:lvl2pPr>
            <a:lvl3pPr>
              <a:defRPr>
                <a:solidFill>
                  <a:schemeClr val="bg1">
                    <a:lumMod val="95000"/>
                  </a:schemeClr>
                </a:solidFill>
                <a:latin typeface="DistrictThin" pitchFamily="2" charset="0"/>
              </a:defRPr>
            </a:lvl3pPr>
            <a:lvl4pPr>
              <a:defRPr>
                <a:solidFill>
                  <a:schemeClr val="bg1">
                    <a:lumMod val="95000"/>
                  </a:schemeClr>
                </a:solidFill>
                <a:latin typeface="DistrictThin" pitchFamily="2" charset="0"/>
              </a:defRPr>
            </a:lvl4pPr>
            <a:lvl5pPr>
              <a:defRPr>
                <a:solidFill>
                  <a:schemeClr val="bg1">
                    <a:lumMod val="95000"/>
                  </a:schemeClr>
                </a:solidFill>
                <a:latin typeface="DistrictThin" pitchFamily="2"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atin typeface="DistrictThin" pitchFamily="2" charset="0"/>
              </a:defRPr>
            </a:lvl1pPr>
          </a:lstStyle>
          <a:p>
            <a:fld id="{68440371-3DE6-B14B-9DA9-715E64E2B083}" type="datetime1">
              <a:rPr lang="en-US" smtClean="0"/>
              <a:t>7/30/12</a:t>
            </a:fld>
            <a:endParaRPr lang="en-US"/>
          </a:p>
        </p:txBody>
      </p:sp>
      <p:sp>
        <p:nvSpPr>
          <p:cNvPr id="5" name="Footer Placeholder 4"/>
          <p:cNvSpPr>
            <a:spLocks noGrp="1"/>
          </p:cNvSpPr>
          <p:nvPr>
            <p:ph type="ftr" sz="quarter" idx="11"/>
          </p:nvPr>
        </p:nvSpPr>
        <p:spPr/>
        <p:txBody>
          <a:bodyPr/>
          <a:lstStyle>
            <a:lvl1pPr>
              <a:defRPr>
                <a:latin typeface="DistrictThin" pitchFamily="2" charset="0"/>
              </a:defRPr>
            </a:lvl1pPr>
          </a:lstStyle>
          <a:p>
            <a:endParaRPr lang="en-US"/>
          </a:p>
        </p:txBody>
      </p:sp>
      <p:sp>
        <p:nvSpPr>
          <p:cNvPr id="6" name="Slide Number Placeholder 5"/>
          <p:cNvSpPr>
            <a:spLocks noGrp="1"/>
          </p:cNvSpPr>
          <p:nvPr>
            <p:ph type="sldNum" sz="quarter" idx="12"/>
          </p:nvPr>
        </p:nvSpPr>
        <p:spPr/>
        <p:txBody>
          <a:bodyPr/>
          <a:lstStyle>
            <a:lvl1pPr>
              <a:defRPr>
                <a:latin typeface="DistrictThin" pitchFamily="2" charset="0"/>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2414597087"/>
      </p:ext>
    </p:extLst>
  </p:cSld>
  <p:clrMapOvr>
    <a:masterClrMapping/>
  </p:clrMapOvr>
  <p:transition xmlns:p14="http://schemas.microsoft.com/office/powerpoint/2010/mai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DistrictThin" pitchFamily="2" charset="0"/>
              </a:defRPr>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solidFill>
                  <a:schemeClr val="bg1">
                    <a:lumMod val="95000"/>
                  </a:schemeClr>
                </a:solidFill>
                <a:latin typeface="DistrictThin" pitchFamily="2" charset="0"/>
              </a:defRPr>
            </a:lvl1pPr>
            <a:lvl2pPr>
              <a:defRPr>
                <a:solidFill>
                  <a:schemeClr val="bg1">
                    <a:lumMod val="95000"/>
                  </a:schemeClr>
                </a:solidFill>
                <a:latin typeface="DistrictThin" pitchFamily="2" charset="0"/>
              </a:defRPr>
            </a:lvl2pPr>
            <a:lvl3pPr>
              <a:defRPr>
                <a:solidFill>
                  <a:schemeClr val="bg1">
                    <a:lumMod val="95000"/>
                  </a:schemeClr>
                </a:solidFill>
                <a:latin typeface="DistrictThin" pitchFamily="2" charset="0"/>
              </a:defRPr>
            </a:lvl3pPr>
            <a:lvl4pPr>
              <a:defRPr>
                <a:solidFill>
                  <a:schemeClr val="bg1">
                    <a:lumMod val="95000"/>
                  </a:schemeClr>
                </a:solidFill>
                <a:latin typeface="DistrictThin" pitchFamily="2" charset="0"/>
              </a:defRPr>
            </a:lvl4pPr>
            <a:lvl5pPr>
              <a:defRPr>
                <a:solidFill>
                  <a:schemeClr val="bg1">
                    <a:lumMod val="95000"/>
                  </a:schemeClr>
                </a:solidFill>
                <a:latin typeface="DistrictThin" pitchFamily="2"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atin typeface="DistrictThin" pitchFamily="2" charset="0"/>
              </a:defRPr>
            </a:lvl1pPr>
          </a:lstStyle>
          <a:p>
            <a:fld id="{2B317AE5-A1B7-0641-B3E6-AC0AD03227E2}" type="datetime1">
              <a:rPr lang="en-US" smtClean="0"/>
              <a:t>7/30/12</a:t>
            </a:fld>
            <a:endParaRPr lang="en-US"/>
          </a:p>
        </p:txBody>
      </p:sp>
      <p:sp>
        <p:nvSpPr>
          <p:cNvPr id="5" name="Footer Placeholder 4"/>
          <p:cNvSpPr>
            <a:spLocks noGrp="1"/>
          </p:cNvSpPr>
          <p:nvPr>
            <p:ph type="ftr" sz="quarter" idx="11"/>
          </p:nvPr>
        </p:nvSpPr>
        <p:spPr/>
        <p:txBody>
          <a:bodyPr/>
          <a:lstStyle>
            <a:lvl1pPr>
              <a:defRPr>
                <a:latin typeface="DistrictThin" pitchFamily="2" charset="0"/>
              </a:defRPr>
            </a:lvl1pPr>
          </a:lstStyle>
          <a:p>
            <a:endParaRPr lang="en-US"/>
          </a:p>
        </p:txBody>
      </p:sp>
      <p:sp>
        <p:nvSpPr>
          <p:cNvPr id="6" name="Slide Number Placeholder 5"/>
          <p:cNvSpPr>
            <a:spLocks noGrp="1"/>
          </p:cNvSpPr>
          <p:nvPr>
            <p:ph type="sldNum" sz="quarter" idx="12"/>
          </p:nvPr>
        </p:nvSpPr>
        <p:spPr/>
        <p:txBody>
          <a:bodyPr/>
          <a:lstStyle>
            <a:lvl1pPr>
              <a:defRPr>
                <a:latin typeface="DistrictThin" pitchFamily="2" charset="0"/>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2398214916"/>
      </p:ext>
    </p:extLst>
  </p:cSld>
  <p:clrMapOvr>
    <a:masterClrMapping/>
  </p:clrMapOvr>
  <p:transition xmlns:p14="http://schemas.microsoft.com/office/powerpoint/2010/mai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atin typeface="DistrictThin" pitchFamily="2" charset="0"/>
              </a:defRPr>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latin typeface="DistrictThin" pitchFamily="2"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atin typeface="DistrictThin" pitchFamily="2" charset="0"/>
              </a:defRPr>
            </a:lvl1pPr>
          </a:lstStyle>
          <a:p>
            <a:fld id="{7FD9990A-14AE-2445-979C-FA5A330CED02}" type="datetime1">
              <a:rPr lang="en-US" smtClean="0"/>
              <a:t>7/30/12</a:t>
            </a:fld>
            <a:endParaRPr lang="en-US"/>
          </a:p>
        </p:txBody>
      </p:sp>
      <p:sp>
        <p:nvSpPr>
          <p:cNvPr id="5" name="Footer Placeholder 4"/>
          <p:cNvSpPr>
            <a:spLocks noGrp="1"/>
          </p:cNvSpPr>
          <p:nvPr>
            <p:ph type="ftr" sz="quarter" idx="11"/>
          </p:nvPr>
        </p:nvSpPr>
        <p:spPr/>
        <p:txBody>
          <a:bodyPr/>
          <a:lstStyle>
            <a:lvl1pPr>
              <a:defRPr>
                <a:latin typeface="DistrictThin" pitchFamily="2" charset="0"/>
              </a:defRPr>
            </a:lvl1pPr>
          </a:lstStyle>
          <a:p>
            <a:endParaRPr lang="en-US"/>
          </a:p>
        </p:txBody>
      </p:sp>
      <p:sp>
        <p:nvSpPr>
          <p:cNvPr id="6" name="Slide Number Placeholder 5"/>
          <p:cNvSpPr>
            <a:spLocks noGrp="1"/>
          </p:cNvSpPr>
          <p:nvPr>
            <p:ph type="sldNum" sz="quarter" idx="12"/>
          </p:nvPr>
        </p:nvSpPr>
        <p:spPr/>
        <p:txBody>
          <a:bodyPr/>
          <a:lstStyle>
            <a:lvl1pPr>
              <a:defRPr>
                <a:latin typeface="DistrictThin" pitchFamily="2" charset="0"/>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385923058"/>
      </p:ext>
    </p:extLst>
  </p:cSld>
  <p:clrMapOvr>
    <a:masterClrMapping/>
  </p:clrMapOvr>
  <p:transition xmlns:p14="http://schemas.microsoft.com/office/powerpoint/2010/mai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DistrictThin" pitchFamily="2" charset="0"/>
              </a:defRPr>
            </a:lvl1p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solidFill>
                  <a:schemeClr val="bg1">
                    <a:lumMod val="95000"/>
                  </a:schemeClr>
                </a:solidFill>
                <a:latin typeface="DistrictThin" pitchFamily="2" charset="0"/>
              </a:defRPr>
            </a:lvl1pPr>
            <a:lvl2pPr>
              <a:defRPr sz="2400">
                <a:solidFill>
                  <a:schemeClr val="bg1">
                    <a:lumMod val="95000"/>
                  </a:schemeClr>
                </a:solidFill>
                <a:latin typeface="DistrictThin" pitchFamily="2" charset="0"/>
              </a:defRPr>
            </a:lvl2pPr>
            <a:lvl3pPr>
              <a:defRPr sz="2000">
                <a:solidFill>
                  <a:schemeClr val="bg1">
                    <a:lumMod val="95000"/>
                  </a:schemeClr>
                </a:solidFill>
                <a:latin typeface="DistrictThin" pitchFamily="2" charset="0"/>
              </a:defRPr>
            </a:lvl3pPr>
            <a:lvl4pPr>
              <a:defRPr sz="1800">
                <a:solidFill>
                  <a:schemeClr val="bg1">
                    <a:lumMod val="95000"/>
                  </a:schemeClr>
                </a:solidFill>
                <a:latin typeface="DistrictThin" pitchFamily="2" charset="0"/>
              </a:defRPr>
            </a:lvl4pPr>
            <a:lvl5pPr>
              <a:defRPr sz="1800">
                <a:solidFill>
                  <a:schemeClr val="bg1">
                    <a:lumMod val="95000"/>
                  </a:schemeClr>
                </a:solidFill>
                <a:latin typeface="DistrictThin"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solidFill>
                  <a:schemeClr val="bg1">
                    <a:lumMod val="95000"/>
                  </a:schemeClr>
                </a:solidFill>
                <a:latin typeface="DistrictThin" pitchFamily="2" charset="0"/>
              </a:defRPr>
            </a:lvl1pPr>
            <a:lvl2pPr>
              <a:defRPr sz="2400">
                <a:solidFill>
                  <a:schemeClr val="bg1">
                    <a:lumMod val="95000"/>
                  </a:schemeClr>
                </a:solidFill>
                <a:latin typeface="DistrictThin" pitchFamily="2" charset="0"/>
              </a:defRPr>
            </a:lvl2pPr>
            <a:lvl3pPr>
              <a:defRPr sz="2000">
                <a:solidFill>
                  <a:schemeClr val="bg1">
                    <a:lumMod val="95000"/>
                  </a:schemeClr>
                </a:solidFill>
                <a:latin typeface="DistrictThin" pitchFamily="2" charset="0"/>
              </a:defRPr>
            </a:lvl3pPr>
            <a:lvl4pPr>
              <a:defRPr sz="1800">
                <a:solidFill>
                  <a:schemeClr val="bg1">
                    <a:lumMod val="95000"/>
                  </a:schemeClr>
                </a:solidFill>
                <a:latin typeface="DistrictThin" pitchFamily="2" charset="0"/>
              </a:defRPr>
            </a:lvl4pPr>
            <a:lvl5pPr>
              <a:defRPr sz="1800">
                <a:solidFill>
                  <a:schemeClr val="bg1">
                    <a:lumMod val="95000"/>
                  </a:schemeClr>
                </a:solidFill>
                <a:latin typeface="DistrictThin" pitchFamily="2"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atin typeface="DistrictThin" pitchFamily="2" charset="0"/>
              </a:defRPr>
            </a:lvl1pPr>
          </a:lstStyle>
          <a:p>
            <a:fld id="{EA655EA3-82DF-6941-99D6-CD02DE81D722}" type="datetime1">
              <a:rPr lang="en-US" smtClean="0"/>
              <a:t>7/30/12</a:t>
            </a:fld>
            <a:endParaRPr lang="en-US"/>
          </a:p>
        </p:txBody>
      </p:sp>
      <p:sp>
        <p:nvSpPr>
          <p:cNvPr id="6" name="Footer Placeholder 5"/>
          <p:cNvSpPr>
            <a:spLocks noGrp="1"/>
          </p:cNvSpPr>
          <p:nvPr>
            <p:ph type="ftr" sz="quarter" idx="11"/>
          </p:nvPr>
        </p:nvSpPr>
        <p:spPr/>
        <p:txBody>
          <a:bodyPr/>
          <a:lstStyle>
            <a:lvl1pPr>
              <a:defRPr>
                <a:latin typeface="DistrictThin" pitchFamily="2" charset="0"/>
              </a:defRPr>
            </a:lvl1pPr>
          </a:lstStyle>
          <a:p>
            <a:endParaRPr lang="en-US"/>
          </a:p>
        </p:txBody>
      </p:sp>
      <p:sp>
        <p:nvSpPr>
          <p:cNvPr id="7" name="Slide Number Placeholder 6"/>
          <p:cNvSpPr>
            <a:spLocks noGrp="1"/>
          </p:cNvSpPr>
          <p:nvPr>
            <p:ph type="sldNum" sz="quarter" idx="12"/>
          </p:nvPr>
        </p:nvSpPr>
        <p:spPr/>
        <p:txBody>
          <a:bodyPr/>
          <a:lstStyle>
            <a:lvl1pPr>
              <a:defRPr>
                <a:latin typeface="DistrictThin" pitchFamily="2" charset="0"/>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572778216"/>
      </p:ext>
    </p:extLst>
  </p:cSld>
  <p:clrMapOvr>
    <a:masterClrMapping/>
  </p:clrMapOvr>
  <p:transition xmlns:p14="http://schemas.microsoft.com/office/powerpoint/2010/mai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lumMod val="95000"/>
                  </a:schemeClr>
                </a:solidFill>
                <a:latin typeface="DistrictThin" pitchFamily="2" charset="0"/>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solidFill>
                  <a:schemeClr val="bg1">
                    <a:lumMod val="95000"/>
                  </a:schemeClr>
                </a:solidFill>
                <a:latin typeface="DistrictThin"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solidFill>
                  <a:schemeClr val="bg1">
                    <a:lumMod val="95000"/>
                  </a:schemeClr>
                </a:solidFill>
                <a:latin typeface="DistrictThin" pitchFamily="2" charset="0"/>
              </a:defRPr>
            </a:lvl1pPr>
            <a:lvl2pPr>
              <a:defRPr sz="2000">
                <a:solidFill>
                  <a:schemeClr val="bg1">
                    <a:lumMod val="95000"/>
                  </a:schemeClr>
                </a:solidFill>
                <a:latin typeface="DistrictThin" pitchFamily="2" charset="0"/>
              </a:defRPr>
            </a:lvl2pPr>
            <a:lvl3pPr>
              <a:defRPr sz="1800">
                <a:solidFill>
                  <a:schemeClr val="bg1">
                    <a:lumMod val="95000"/>
                  </a:schemeClr>
                </a:solidFill>
                <a:latin typeface="DistrictThin" pitchFamily="2" charset="0"/>
              </a:defRPr>
            </a:lvl3pPr>
            <a:lvl4pPr>
              <a:defRPr sz="1600">
                <a:solidFill>
                  <a:schemeClr val="bg1">
                    <a:lumMod val="95000"/>
                  </a:schemeClr>
                </a:solidFill>
                <a:latin typeface="DistrictThin" pitchFamily="2" charset="0"/>
              </a:defRPr>
            </a:lvl4pPr>
            <a:lvl5pPr>
              <a:defRPr sz="1600">
                <a:solidFill>
                  <a:schemeClr val="bg1">
                    <a:lumMod val="95000"/>
                  </a:schemeClr>
                </a:solidFill>
                <a:latin typeface="DistrictThin" pitchFamily="2"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solidFill>
                  <a:schemeClr val="bg1">
                    <a:lumMod val="95000"/>
                  </a:schemeClr>
                </a:solidFill>
                <a:latin typeface="DistrictThin"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solidFill>
                  <a:schemeClr val="bg1">
                    <a:lumMod val="95000"/>
                  </a:schemeClr>
                </a:solidFill>
                <a:latin typeface="DistrictThin" pitchFamily="2" charset="0"/>
              </a:defRPr>
            </a:lvl1pPr>
            <a:lvl2pPr>
              <a:defRPr sz="2000">
                <a:solidFill>
                  <a:schemeClr val="bg1">
                    <a:lumMod val="95000"/>
                  </a:schemeClr>
                </a:solidFill>
                <a:latin typeface="DistrictThin" pitchFamily="2" charset="0"/>
              </a:defRPr>
            </a:lvl2pPr>
            <a:lvl3pPr>
              <a:defRPr sz="1800">
                <a:solidFill>
                  <a:schemeClr val="bg1">
                    <a:lumMod val="95000"/>
                  </a:schemeClr>
                </a:solidFill>
                <a:latin typeface="DistrictThin" pitchFamily="2" charset="0"/>
              </a:defRPr>
            </a:lvl3pPr>
            <a:lvl4pPr>
              <a:defRPr sz="1600">
                <a:solidFill>
                  <a:schemeClr val="bg1">
                    <a:lumMod val="95000"/>
                  </a:schemeClr>
                </a:solidFill>
                <a:latin typeface="DistrictThin" pitchFamily="2" charset="0"/>
              </a:defRPr>
            </a:lvl4pPr>
            <a:lvl5pPr>
              <a:defRPr sz="1600">
                <a:solidFill>
                  <a:schemeClr val="bg1">
                    <a:lumMod val="95000"/>
                  </a:schemeClr>
                </a:solidFill>
                <a:latin typeface="DistrictThin" pitchFamily="2"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atin typeface="DistrictThin" pitchFamily="2" charset="0"/>
              </a:defRPr>
            </a:lvl1pPr>
          </a:lstStyle>
          <a:p>
            <a:fld id="{EE8E9F11-B2CE-564F-B3A5-92E3D33F5BC6}" type="datetime1">
              <a:rPr lang="en-US" smtClean="0"/>
              <a:t>7/30/12</a:t>
            </a:fld>
            <a:endParaRPr lang="en-US"/>
          </a:p>
        </p:txBody>
      </p:sp>
      <p:sp>
        <p:nvSpPr>
          <p:cNvPr id="8" name="Footer Placeholder 7"/>
          <p:cNvSpPr>
            <a:spLocks noGrp="1"/>
          </p:cNvSpPr>
          <p:nvPr>
            <p:ph type="ftr" sz="quarter" idx="11"/>
          </p:nvPr>
        </p:nvSpPr>
        <p:spPr/>
        <p:txBody>
          <a:bodyPr/>
          <a:lstStyle>
            <a:lvl1pPr>
              <a:defRPr>
                <a:latin typeface="DistrictThin" pitchFamily="2" charset="0"/>
              </a:defRPr>
            </a:lvl1pPr>
          </a:lstStyle>
          <a:p>
            <a:endParaRPr lang="en-US"/>
          </a:p>
        </p:txBody>
      </p:sp>
      <p:sp>
        <p:nvSpPr>
          <p:cNvPr id="9" name="Slide Number Placeholder 8"/>
          <p:cNvSpPr>
            <a:spLocks noGrp="1"/>
          </p:cNvSpPr>
          <p:nvPr>
            <p:ph type="sldNum" sz="quarter" idx="12"/>
          </p:nvPr>
        </p:nvSpPr>
        <p:spPr/>
        <p:txBody>
          <a:bodyPr/>
          <a:lstStyle>
            <a:lvl1pPr>
              <a:defRPr>
                <a:latin typeface="DistrictThin" pitchFamily="2" charset="0"/>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913392058"/>
      </p:ext>
    </p:extLst>
  </p:cSld>
  <p:clrMapOvr>
    <a:masterClrMapping/>
  </p:clrMapOvr>
  <p:transition xmlns:p14="http://schemas.microsoft.com/office/powerpoint/2010/mai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DistrictThin" pitchFamily="2" charset="0"/>
              </a:defRPr>
            </a:lvl1p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atin typeface="DistrictThin" pitchFamily="2" charset="0"/>
              </a:defRPr>
            </a:lvl1pPr>
          </a:lstStyle>
          <a:p>
            <a:fld id="{976670F9-894F-1E48-8A30-6C7D091446F7}" type="datetime1">
              <a:rPr lang="en-US" smtClean="0"/>
              <a:t>7/30/12</a:t>
            </a:fld>
            <a:endParaRPr lang="en-US"/>
          </a:p>
        </p:txBody>
      </p:sp>
      <p:sp>
        <p:nvSpPr>
          <p:cNvPr id="4" name="Footer Placeholder 3"/>
          <p:cNvSpPr>
            <a:spLocks noGrp="1"/>
          </p:cNvSpPr>
          <p:nvPr>
            <p:ph type="ftr" sz="quarter" idx="11"/>
          </p:nvPr>
        </p:nvSpPr>
        <p:spPr/>
        <p:txBody>
          <a:bodyPr/>
          <a:lstStyle>
            <a:lvl1pPr>
              <a:defRPr>
                <a:latin typeface="DistrictThin" pitchFamily="2" charset="0"/>
              </a:defRPr>
            </a:lvl1pPr>
          </a:lstStyle>
          <a:p>
            <a:endParaRPr lang="en-US"/>
          </a:p>
        </p:txBody>
      </p:sp>
      <p:sp>
        <p:nvSpPr>
          <p:cNvPr id="5" name="Slide Number Placeholder 4"/>
          <p:cNvSpPr>
            <a:spLocks noGrp="1"/>
          </p:cNvSpPr>
          <p:nvPr>
            <p:ph type="sldNum" sz="quarter" idx="12"/>
          </p:nvPr>
        </p:nvSpPr>
        <p:spPr/>
        <p:txBody>
          <a:bodyPr/>
          <a:lstStyle>
            <a:lvl1pPr>
              <a:defRPr>
                <a:latin typeface="DistrictThin" pitchFamily="2" charset="0"/>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2424952156"/>
      </p:ext>
    </p:extLst>
  </p:cSld>
  <p:clrMapOvr>
    <a:masterClrMapping/>
  </p:clrMapOvr>
  <p:transition xmlns:p14="http://schemas.microsoft.com/office/powerpoint/2010/mai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883C90-7AC5-B74B-8893-EC23BBA815EB}" type="datetime1">
              <a:rPr lang="en-US" smtClean="0"/>
              <a:t>7/30/12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DD3D2D-3457-4AE7-8067-8EDDEBEFF28A}" type="slidenum">
              <a:rPr lang="en-US" smtClean="0"/>
              <a:t>‹#›</a:t>
            </a:fld>
            <a:endParaRPr lang="en-US"/>
          </a:p>
        </p:txBody>
      </p:sp>
    </p:spTree>
    <p:extLst>
      <p:ext uri="{BB962C8B-B14F-4D97-AF65-F5344CB8AC3E}">
        <p14:creationId xmlns:p14="http://schemas.microsoft.com/office/powerpoint/2010/main" val="111496272"/>
      </p:ext>
    </p:extLst>
  </p:cSld>
  <p:clrMapOvr>
    <a:masterClrMapping/>
  </p:clrMapOvr>
  <p:transition xmlns:p14="http://schemas.microsoft.com/office/powerpoint/2010/mai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solidFill>
                  <a:schemeClr val="bg1">
                    <a:lumMod val="95000"/>
                  </a:schemeClr>
                </a:solidFill>
                <a:latin typeface="DistrictThin" pitchFamily="2" charset="0"/>
              </a:defRPr>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solidFill>
                  <a:schemeClr val="bg1">
                    <a:lumMod val="95000"/>
                  </a:schemeClr>
                </a:solidFill>
                <a:latin typeface="DistrictThin" pitchFamily="2" charset="0"/>
              </a:defRPr>
            </a:lvl1pPr>
            <a:lvl2pPr>
              <a:defRPr sz="2800">
                <a:solidFill>
                  <a:schemeClr val="bg1">
                    <a:lumMod val="95000"/>
                  </a:schemeClr>
                </a:solidFill>
                <a:latin typeface="DistrictThin" pitchFamily="2" charset="0"/>
              </a:defRPr>
            </a:lvl2pPr>
            <a:lvl3pPr>
              <a:defRPr sz="2400">
                <a:solidFill>
                  <a:schemeClr val="bg1">
                    <a:lumMod val="95000"/>
                  </a:schemeClr>
                </a:solidFill>
                <a:latin typeface="DistrictThin" pitchFamily="2" charset="0"/>
              </a:defRPr>
            </a:lvl3pPr>
            <a:lvl4pPr>
              <a:defRPr sz="2000">
                <a:solidFill>
                  <a:schemeClr val="bg1">
                    <a:lumMod val="95000"/>
                  </a:schemeClr>
                </a:solidFill>
                <a:latin typeface="DistrictThin" pitchFamily="2" charset="0"/>
              </a:defRPr>
            </a:lvl4pPr>
            <a:lvl5pPr>
              <a:defRPr sz="2000">
                <a:solidFill>
                  <a:schemeClr val="bg1">
                    <a:lumMod val="95000"/>
                  </a:schemeClr>
                </a:solidFill>
                <a:latin typeface="DistrictThin" pitchFamily="2" charset="0"/>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solidFill>
                  <a:schemeClr val="bg1">
                    <a:lumMod val="95000"/>
                  </a:schemeClr>
                </a:solidFill>
                <a:latin typeface="DistrictThin" pitchFamily="2"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bg1">
                    <a:lumMod val="95000"/>
                  </a:schemeClr>
                </a:solidFill>
                <a:latin typeface="DistrictThin" pitchFamily="2" charset="0"/>
              </a:defRPr>
            </a:lvl1pPr>
          </a:lstStyle>
          <a:p>
            <a:fld id="{A3369F8C-7E91-7C40-8E53-311A59C95E0F}" type="datetime1">
              <a:rPr lang="en-US" smtClean="0"/>
              <a:t>7/30/12</a:t>
            </a:fld>
            <a:endParaRPr lang="en-US"/>
          </a:p>
        </p:txBody>
      </p:sp>
      <p:sp>
        <p:nvSpPr>
          <p:cNvPr id="6" name="Footer Placeholder 5"/>
          <p:cNvSpPr>
            <a:spLocks noGrp="1"/>
          </p:cNvSpPr>
          <p:nvPr>
            <p:ph type="ftr" sz="quarter" idx="11"/>
          </p:nvPr>
        </p:nvSpPr>
        <p:spPr/>
        <p:txBody>
          <a:bodyPr/>
          <a:lstStyle>
            <a:lvl1pPr>
              <a:defRPr>
                <a:solidFill>
                  <a:schemeClr val="bg1">
                    <a:lumMod val="95000"/>
                  </a:schemeClr>
                </a:solidFill>
                <a:latin typeface="DistrictThin" pitchFamily="2" charset="0"/>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bg1">
                    <a:lumMod val="95000"/>
                  </a:schemeClr>
                </a:solidFill>
                <a:latin typeface="DistrictThin" pitchFamily="2" charset="0"/>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1153959306"/>
      </p:ext>
    </p:extLst>
  </p:cSld>
  <p:clrMapOvr>
    <a:masterClrMapping/>
  </p:clrMapOvr>
  <p:transition xmlns:p14="http://schemas.microsoft.com/office/powerpoint/2010/mai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DF7EFF9-650F-8F47-8829-D674EEEBBF8D}" type="datetime1">
              <a:rPr lang="en-US" smtClean="0"/>
              <a:t>7/30/12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DD3D2D-3457-4AE7-8067-8EDDEBEFF28A}" type="slidenum">
              <a:rPr lang="en-US" smtClean="0"/>
              <a:t>‹#›</a:t>
            </a:fld>
            <a:endParaRPr lang="en-US"/>
          </a:p>
        </p:txBody>
      </p:sp>
    </p:spTree>
    <p:extLst>
      <p:ext uri="{BB962C8B-B14F-4D97-AF65-F5344CB8AC3E}">
        <p14:creationId xmlns:p14="http://schemas.microsoft.com/office/powerpoint/2010/main" val="314347045"/>
      </p:ext>
    </p:extLst>
  </p:cSld>
  <p:clrMapOvr>
    <a:masterClrMapping/>
  </p:clrMapOvr>
  <p:transition xmlns:p14="http://schemas.microsoft.com/office/powerpoint/2010/main" spd="slow">
    <p:wip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17000" r="-1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089F94-34FE-F94A-A79A-616A656D6CE6}" type="datetime1">
              <a:rPr lang="en-US" smtClean="0"/>
              <a:t>7/30/12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a:solidFill>
                  <a:schemeClr val="tx1">
                    <a:tint val="75000"/>
                  </a:schemeClr>
                </a:solidFill>
                <a:latin typeface="DistrictThin"/>
                <a:cs typeface="DistrictThin"/>
              </a:defRPr>
            </a:lvl1pPr>
          </a:lstStyle>
          <a:p>
            <a:fld id="{D1DD3D2D-3457-4AE7-8067-8EDDEBEFF28A}" type="slidenum">
              <a:rPr lang="en-US" smtClean="0"/>
              <a:pPr/>
              <a:t>‹#›</a:t>
            </a:fld>
            <a:endParaRPr lang="en-US"/>
          </a:p>
        </p:txBody>
      </p:sp>
    </p:spTree>
    <p:extLst>
      <p:ext uri="{BB962C8B-B14F-4D97-AF65-F5344CB8AC3E}">
        <p14:creationId xmlns:p14="http://schemas.microsoft.com/office/powerpoint/2010/main" val="9149543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xmlns:p14="http://schemas.microsoft.com/office/powerpoint/2010/main" spd="slow">
    <p:wipe/>
  </p:transition>
  <p:timing>
    <p:tnLst>
      <p:par>
        <p:cTn xmlns:p14="http://schemas.microsoft.com/office/powerpoint/2010/main" id="1" dur="indefinite" restart="never" nodeType="tmRoot"/>
      </p:par>
    </p:tnLst>
  </p:timing>
  <p:hf hdr="0" ftr="0" dt="0"/>
  <p:txStyles>
    <p:titleStyle>
      <a:lvl1pPr algn="ctr" defTabSz="914400" rtl="0" eaLnBrk="1" latinLnBrk="0" hangingPunct="1">
        <a:spcBef>
          <a:spcPct val="0"/>
        </a:spcBef>
        <a:buNone/>
        <a:defRPr sz="4400" kern="1200">
          <a:solidFill>
            <a:schemeClr val="bg1">
              <a:lumMod val="95000"/>
            </a:schemeClr>
          </a:solidFill>
          <a:latin typeface="Urban Sketch" pitchFamily="2"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gif"/></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4" Type="http://schemas.openxmlformats.org/officeDocument/2006/relationships/image" Target="../media/image12.jpe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7.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 Id="rId3" Type="http://schemas.openxmlformats.org/officeDocument/2006/relationships/image" Target="../media/image18.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9.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400" dirty="0" smtClean="0">
                <a:latin typeface="DistrictThin" pitchFamily="2" charset="0"/>
                <a:cs typeface="Gautami" pitchFamily="34" charset="0"/>
              </a:rPr>
              <a:t>CoffeeScript, Linguistics and Cockney Rhyming Slang</a:t>
            </a:r>
            <a:endParaRPr lang="en-US" sz="5400" dirty="0">
              <a:latin typeface="DistrictThin" pitchFamily="2" charset="0"/>
              <a:cs typeface="Gautami" pitchFamily="34" charset="0"/>
            </a:endParaRPr>
          </a:p>
        </p:txBody>
      </p:sp>
      <p:sp>
        <p:nvSpPr>
          <p:cNvPr id="3" name="Subtitle 2"/>
          <p:cNvSpPr>
            <a:spLocks noGrp="1"/>
          </p:cNvSpPr>
          <p:nvPr>
            <p:ph type="subTitle" idx="1"/>
          </p:nvPr>
        </p:nvSpPr>
        <p:spPr>
          <a:xfrm>
            <a:off x="1371600" y="3886200"/>
            <a:ext cx="6400800" cy="2743200"/>
          </a:xfrm>
        </p:spPr>
        <p:txBody>
          <a:bodyPr>
            <a:normAutofit/>
          </a:bodyPr>
          <a:lstStyle/>
          <a:p>
            <a:r>
              <a:rPr lang="en-US" dirty="0" smtClean="0">
                <a:solidFill>
                  <a:schemeClr val="bg1">
                    <a:lumMod val="85000"/>
                  </a:schemeClr>
                </a:solidFill>
                <a:latin typeface="DistrictThin" pitchFamily="2" charset="0"/>
              </a:rPr>
              <a:t>Brandon Satrom</a:t>
            </a:r>
          </a:p>
          <a:p>
            <a:r>
              <a:rPr lang="en-US" dirty="0" smtClean="0">
                <a:solidFill>
                  <a:schemeClr val="bg1">
                    <a:lumMod val="85000"/>
                  </a:schemeClr>
                </a:solidFill>
                <a:latin typeface="DistrictThin" pitchFamily="2" charset="0"/>
              </a:rPr>
              <a:t>@BrandonSatrom</a:t>
            </a:r>
          </a:p>
          <a:p>
            <a:r>
              <a:rPr lang="en-US" dirty="0" err="1" smtClean="0">
                <a:solidFill>
                  <a:schemeClr val="bg1">
                    <a:lumMod val="85000"/>
                  </a:schemeClr>
                </a:solidFill>
                <a:latin typeface="DistrictThin" pitchFamily="2" charset="0"/>
              </a:rPr>
              <a:t>UserInExperience.com</a:t>
            </a:r>
            <a:endParaRPr lang="en-US" dirty="0" smtClean="0">
              <a:solidFill>
                <a:schemeClr val="bg1">
                  <a:lumMod val="85000"/>
                </a:schemeClr>
              </a:solidFill>
              <a:latin typeface="DistrictThin" pitchFamily="2" charset="0"/>
            </a:endParaRPr>
          </a:p>
        </p:txBody>
      </p:sp>
    </p:spTree>
    <p:extLst>
      <p:ext uri="{BB962C8B-B14F-4D97-AF65-F5344CB8AC3E}">
        <p14:creationId xmlns:p14="http://schemas.microsoft.com/office/powerpoint/2010/main" val="4015694256"/>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en-US" sz="3600" dirty="0" smtClean="0"/>
              <a:t>#2 – If a Preprocessor Helps you Do your Job Better, Use it.</a:t>
            </a:r>
            <a:endParaRPr lang="en-US" sz="3600" dirty="0"/>
          </a:p>
        </p:txBody>
      </p:sp>
      <p:sp>
        <p:nvSpPr>
          <p:cNvPr id="3" name="Content Placeholder 2"/>
          <p:cNvSpPr>
            <a:spLocks noGrp="1"/>
          </p:cNvSpPr>
          <p:nvPr>
            <p:ph type="body" idx="1"/>
          </p:nvPr>
        </p:nvSpPr>
        <p:spPr/>
        <p:txBody>
          <a:bodyPr/>
          <a:lstStyle/>
          <a:p>
            <a:r>
              <a:rPr lang="en-US" dirty="0" smtClean="0">
                <a:solidFill>
                  <a:schemeClr val="bg1">
                    <a:lumMod val="75000"/>
                  </a:schemeClr>
                </a:solidFill>
              </a:rPr>
              <a:t>… and if not, don</a:t>
            </a:r>
            <a:r>
              <a:rPr lang="fr-FR" dirty="0" smtClean="0">
                <a:solidFill>
                  <a:schemeClr val="bg1">
                    <a:lumMod val="75000"/>
                  </a:schemeClr>
                </a:solidFill>
              </a:rPr>
              <a:t>’</a:t>
            </a:r>
            <a:r>
              <a:rPr lang="en-US" dirty="0" smtClean="0">
                <a:solidFill>
                  <a:schemeClr val="bg1">
                    <a:lumMod val="75000"/>
                  </a:schemeClr>
                </a:solidFill>
              </a:rPr>
              <a:t>t.</a:t>
            </a:r>
            <a:endParaRPr lang="en-US" dirty="0">
              <a:solidFill>
                <a:schemeClr val="bg1">
                  <a:lumMod val="75000"/>
                </a:schemeClr>
              </a:solidFill>
            </a:endParaRPr>
          </a:p>
        </p:txBody>
      </p:sp>
      <p:sp>
        <p:nvSpPr>
          <p:cNvPr id="4" name="Slide Number Placeholder 3"/>
          <p:cNvSpPr>
            <a:spLocks noGrp="1"/>
          </p:cNvSpPr>
          <p:nvPr>
            <p:ph type="sldNum" sz="quarter" idx="12"/>
          </p:nvPr>
        </p:nvSpPr>
        <p:spPr/>
        <p:txBody>
          <a:bodyPr/>
          <a:lstStyle/>
          <a:p>
            <a:fld id="{D1DD3D2D-3457-4AE7-8067-8EDDEBEFF28A}" type="slidenum">
              <a:rPr lang="en-US" smtClean="0"/>
              <a:pPr/>
              <a:t>10</a:t>
            </a:fld>
            <a:endParaRPr lang="en-US"/>
          </a:p>
        </p:txBody>
      </p:sp>
    </p:spTree>
    <p:extLst>
      <p:ext uri="{BB962C8B-B14F-4D97-AF65-F5344CB8AC3E}">
        <p14:creationId xmlns:p14="http://schemas.microsoft.com/office/powerpoint/2010/main" val="390062700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04800" y="1858470"/>
            <a:ext cx="3369655" cy="3369655"/>
          </a:xfrm>
        </p:spPr>
      </p:pic>
      <p:sp>
        <p:nvSpPr>
          <p:cNvPr id="8" name="TextBox 7"/>
          <p:cNvSpPr txBox="1"/>
          <p:nvPr/>
        </p:nvSpPr>
        <p:spPr>
          <a:xfrm>
            <a:off x="3657600" y="2881579"/>
            <a:ext cx="1752600" cy="1323439"/>
          </a:xfrm>
          <a:prstGeom prst="rect">
            <a:avLst/>
          </a:prstGeom>
          <a:noFill/>
        </p:spPr>
        <p:txBody>
          <a:bodyPr wrap="square" rtlCol="0" anchor="ctr">
            <a:spAutoFit/>
          </a:bodyPr>
          <a:lstStyle/>
          <a:p>
            <a:pPr algn="ctr"/>
            <a:r>
              <a:rPr lang="en-US" sz="8000" b="1" dirty="0" smtClean="0">
                <a:solidFill>
                  <a:schemeClr val="bg1"/>
                </a:solidFill>
                <a:effectLst>
                  <a:outerShdw blurRad="38100" dist="38100" dir="2700000" algn="tl">
                    <a:srgbClr val="000000">
                      <a:alpha val="43137"/>
                    </a:srgbClr>
                  </a:outerShdw>
                </a:effectLst>
                <a:latin typeface="DistrictThin" pitchFamily="2" charset="0"/>
              </a:rPr>
              <a:t>VS.</a:t>
            </a:r>
            <a:endParaRPr lang="en-US" sz="8000" b="1" dirty="0">
              <a:solidFill>
                <a:schemeClr val="bg1"/>
              </a:solidFill>
              <a:effectLst>
                <a:outerShdw blurRad="38100" dist="38100" dir="2700000" algn="tl">
                  <a:srgbClr val="000000">
                    <a:alpha val="43137"/>
                  </a:srgbClr>
                </a:outerShdw>
              </a:effectLst>
              <a:latin typeface="DistrictThin" pitchFamily="2" charset="0"/>
            </a:endParaRPr>
          </a:p>
        </p:txBody>
      </p:sp>
      <p:pic>
        <p:nvPicPr>
          <p:cNvPr id="4108" name="Picture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0200" y="1664493"/>
            <a:ext cx="3437489" cy="3757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12"/>
          </p:nvPr>
        </p:nvSpPr>
        <p:spPr/>
        <p:txBody>
          <a:bodyPr/>
          <a:lstStyle/>
          <a:p>
            <a:fld id="{D1DD3D2D-3457-4AE7-8067-8EDDEBEFF28A}" type="slidenum">
              <a:rPr lang="en-US" smtClean="0"/>
              <a:pPr/>
              <a:t>11</a:t>
            </a:fld>
            <a:endParaRPr lang="en-US"/>
          </a:p>
        </p:txBody>
      </p:sp>
    </p:spTree>
    <p:extLst>
      <p:ext uri="{BB962C8B-B14F-4D97-AF65-F5344CB8AC3E}">
        <p14:creationId xmlns:p14="http://schemas.microsoft.com/office/powerpoint/2010/main" val="661183297"/>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JavaScript Dialectic</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6734" y="1752600"/>
            <a:ext cx="7044266" cy="3962400"/>
          </a:xfrm>
          <a:prstGeom prst="rect">
            <a:avLst/>
          </a:prstGeom>
        </p:spPr>
      </p:pic>
      <p:sp>
        <p:nvSpPr>
          <p:cNvPr id="3" name="Slide Number Placeholder 2"/>
          <p:cNvSpPr>
            <a:spLocks noGrp="1"/>
          </p:cNvSpPr>
          <p:nvPr>
            <p:ph type="sldNum" sz="quarter" idx="12"/>
          </p:nvPr>
        </p:nvSpPr>
        <p:spPr/>
        <p:txBody>
          <a:bodyPr/>
          <a:lstStyle/>
          <a:p>
            <a:fld id="{D1DD3D2D-3457-4AE7-8067-8EDDEBEFF28A}" type="slidenum">
              <a:rPr lang="en-US" smtClean="0"/>
              <a:pPr/>
              <a:t>12</a:t>
            </a:fld>
            <a:endParaRPr lang="en-US"/>
          </a:p>
        </p:txBody>
      </p:sp>
    </p:spTree>
    <p:extLst>
      <p:ext uri="{BB962C8B-B14F-4D97-AF65-F5344CB8AC3E}">
        <p14:creationId xmlns:p14="http://schemas.microsoft.com/office/powerpoint/2010/main" val="407017140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Don’t Be A </a:t>
            </a:r>
            <a:r>
              <a:rPr lang="en-US" dirty="0" err="1" smtClean="0"/>
              <a:t>JavaScriptster</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09018" y="1600200"/>
            <a:ext cx="4525963" cy="4525963"/>
          </a:xfrm>
        </p:spPr>
      </p:pic>
      <p:sp>
        <p:nvSpPr>
          <p:cNvPr id="5" name="Oval Callout 4"/>
          <p:cNvSpPr/>
          <p:nvPr/>
        </p:nvSpPr>
        <p:spPr>
          <a:xfrm>
            <a:off x="152400" y="1164771"/>
            <a:ext cx="4152900" cy="2286000"/>
          </a:xfrm>
          <a:prstGeom prst="wedgeEllipseCallout">
            <a:avLst>
              <a:gd name="adj1" fmla="val 36572"/>
              <a:gd name="adj2" fmla="val 109643"/>
            </a:avLst>
          </a:prstGeom>
          <a:gradFill>
            <a:gsLst>
              <a:gs pos="0">
                <a:schemeClr val="dk1">
                  <a:tint val="50000"/>
                  <a:satMod val="300000"/>
                </a:schemeClr>
              </a:gs>
              <a:gs pos="35000">
                <a:schemeClr val="dk1">
                  <a:tint val="37000"/>
                  <a:satMod val="300000"/>
                  <a:alpha val="45000"/>
                </a:schemeClr>
              </a:gs>
              <a:gs pos="100000">
                <a:schemeClr val="dk1">
                  <a:tint val="15000"/>
                  <a:satMod val="350000"/>
                </a:schemeClr>
              </a:gs>
            </a:gsLst>
          </a:gradFill>
        </p:spPr>
        <p:style>
          <a:lnRef idx="1">
            <a:schemeClr val="dk1"/>
          </a:lnRef>
          <a:fillRef idx="2">
            <a:schemeClr val="dk1"/>
          </a:fillRef>
          <a:effectRef idx="1">
            <a:schemeClr val="dk1"/>
          </a:effectRef>
          <a:fontRef idx="minor">
            <a:schemeClr val="dk1"/>
          </a:fontRef>
        </p:style>
        <p:txBody>
          <a:bodyPr rtlCol="0" anchor="ctr"/>
          <a:lstStyle/>
          <a:p>
            <a:pPr algn="ctr"/>
            <a:r>
              <a:rPr lang="en-US" sz="2800" b="1" dirty="0" smtClean="0">
                <a:latin typeface="DistrictThin" pitchFamily="2" charset="0"/>
              </a:rPr>
              <a:t>I loved JavaScript before it was cool</a:t>
            </a:r>
            <a:endParaRPr lang="en-US" sz="2800" b="1" dirty="0">
              <a:latin typeface="DistrictThin" pitchFamily="2" charset="0"/>
            </a:endParaRPr>
          </a:p>
        </p:txBody>
      </p:sp>
      <p:sp>
        <p:nvSpPr>
          <p:cNvPr id="6" name="Cloud Callout 5"/>
          <p:cNvSpPr/>
          <p:nvPr/>
        </p:nvSpPr>
        <p:spPr>
          <a:xfrm>
            <a:off x="38100" y="5791200"/>
            <a:ext cx="6172200" cy="914400"/>
          </a:xfrm>
          <a:prstGeom prst="cloudCallout">
            <a:avLst>
              <a:gd name="adj1" fmla="val 11090"/>
              <a:gd name="adj2" fmla="val -107739"/>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smtClean="0">
                <a:latin typeface="DistrictThin" pitchFamily="2" charset="0"/>
              </a:rPr>
              <a:t>Of course, I also hated it back when everyone else did too…</a:t>
            </a:r>
            <a:endParaRPr lang="en-US" dirty="0">
              <a:latin typeface="DistrictThin" pitchFamily="2" charset="0"/>
            </a:endParaRPr>
          </a:p>
        </p:txBody>
      </p:sp>
      <p:pic>
        <p:nvPicPr>
          <p:cNvPr id="7" name="Content Placeholder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302126">
            <a:off x="5029200" y="3276600"/>
            <a:ext cx="918340" cy="918340"/>
          </a:xfrm>
          <a:prstGeom prst="rect">
            <a:avLst/>
          </a:prstGeom>
        </p:spPr>
      </p:pic>
      <p:sp>
        <p:nvSpPr>
          <p:cNvPr id="3" name="Slide Number Placeholder 2"/>
          <p:cNvSpPr>
            <a:spLocks noGrp="1"/>
          </p:cNvSpPr>
          <p:nvPr>
            <p:ph type="sldNum" sz="quarter" idx="12"/>
          </p:nvPr>
        </p:nvSpPr>
        <p:spPr/>
        <p:txBody>
          <a:bodyPr/>
          <a:lstStyle/>
          <a:p>
            <a:fld id="{D1DD3D2D-3457-4AE7-8067-8EDDEBEFF28A}" type="slidenum">
              <a:rPr lang="en-US" smtClean="0"/>
              <a:pPr/>
              <a:t>13</a:t>
            </a:fld>
            <a:endParaRPr lang="en-US"/>
          </a:p>
        </p:txBody>
      </p:sp>
    </p:spTree>
    <p:extLst>
      <p:ext uri="{BB962C8B-B14F-4D97-AF65-F5344CB8AC3E}">
        <p14:creationId xmlns:p14="http://schemas.microsoft.com/office/powerpoint/2010/main" val="389598252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5400" dirty="0" smtClean="0"/>
              <a:t>What?</a:t>
            </a:r>
            <a:endParaRPr lang="en-US" sz="5400" dirty="0"/>
          </a:p>
        </p:txBody>
      </p:sp>
      <p:sp>
        <p:nvSpPr>
          <p:cNvPr id="5" name="Text Placeholder 4"/>
          <p:cNvSpPr>
            <a:spLocks noGrp="1"/>
          </p:cNvSpPr>
          <p:nvPr>
            <p:ph type="body" idx="1"/>
          </p:nvPr>
        </p:nvSpPr>
        <p:spPr/>
        <p:txBody>
          <a:bodyPr>
            <a:normAutofit/>
          </a:bodyPr>
          <a:lstStyle/>
          <a:p>
            <a:r>
              <a:rPr lang="en-US" sz="3200" dirty="0" smtClean="0"/>
              <a:t>What is CoffeeScript?</a:t>
            </a:r>
          </a:p>
        </p:txBody>
      </p:sp>
      <p:sp>
        <p:nvSpPr>
          <p:cNvPr id="2" name="Slide Number Placeholder 1"/>
          <p:cNvSpPr>
            <a:spLocks noGrp="1"/>
          </p:cNvSpPr>
          <p:nvPr>
            <p:ph type="sldNum" sz="quarter" idx="12"/>
          </p:nvPr>
        </p:nvSpPr>
        <p:spPr/>
        <p:txBody>
          <a:bodyPr/>
          <a:lstStyle/>
          <a:p>
            <a:fld id="{D1DD3D2D-3457-4AE7-8067-8EDDEBEFF28A}" type="slidenum">
              <a:rPr lang="en-US" smtClean="0"/>
              <a:pPr/>
              <a:t>14</a:t>
            </a:fld>
            <a:endParaRPr lang="en-US"/>
          </a:p>
        </p:txBody>
      </p:sp>
    </p:spTree>
    <p:extLst>
      <p:ext uri="{BB962C8B-B14F-4D97-AF65-F5344CB8AC3E}">
        <p14:creationId xmlns:p14="http://schemas.microsoft.com/office/powerpoint/2010/main" val="303925564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“It’s Just JavaScript”</a:t>
            </a:r>
            <a:endParaRPr lang="en-US" dirty="0"/>
          </a:p>
        </p:txBody>
      </p:sp>
      <p:sp>
        <p:nvSpPr>
          <p:cNvPr id="3" name="Text Placeholder 2"/>
          <p:cNvSpPr>
            <a:spLocks noGrp="1"/>
          </p:cNvSpPr>
          <p:nvPr>
            <p:ph type="subTitle" idx="1"/>
          </p:nvPr>
        </p:nvSpPr>
        <p:spPr/>
        <p:txBody>
          <a:bodyPr/>
          <a:lstStyle/>
          <a:p>
            <a:r>
              <a:rPr lang="en-US" dirty="0" smtClean="0"/>
              <a:t>Or “</a:t>
            </a:r>
            <a:r>
              <a:rPr lang="en-US" dirty="0" err="1" smtClean="0"/>
              <a:t>Unfancy</a:t>
            </a:r>
            <a:r>
              <a:rPr lang="en-US" dirty="0" smtClean="0"/>
              <a:t> JavaScript”</a:t>
            </a:r>
          </a:p>
        </p:txBody>
      </p:sp>
    </p:spTree>
    <p:extLst>
      <p:ext uri="{BB962C8B-B14F-4D97-AF65-F5344CB8AC3E}">
        <p14:creationId xmlns:p14="http://schemas.microsoft.com/office/powerpoint/2010/main" val="42930305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 little language”</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77876045"/>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3600" dirty="0" smtClean="0"/>
              <a:t>More A Dialect, Less A Language</a:t>
            </a:r>
            <a:endParaRPr lang="en-US" sz="3600" dirty="0"/>
          </a:p>
        </p:txBody>
      </p:sp>
      <p:sp>
        <p:nvSpPr>
          <p:cNvPr id="3" name="Text Placeholder 2"/>
          <p:cNvSpPr>
            <a:spLocks noGrp="1"/>
          </p:cNvSpPr>
          <p:nvPr>
            <p:ph type="subTitle" idx="1"/>
          </p:nvPr>
        </p:nvSpPr>
        <p:spPr/>
        <p:txBody>
          <a:bodyPr>
            <a:normAutofit/>
          </a:bodyPr>
          <a:lstStyle/>
          <a:p>
            <a:r>
              <a:rPr lang="en-US" sz="3600" dirty="0" smtClean="0"/>
              <a:t>Color === </a:t>
            </a:r>
            <a:r>
              <a:rPr lang="en-US" sz="3600" dirty="0" err="1" smtClean="0"/>
              <a:t>Colour</a:t>
            </a:r>
            <a:endParaRPr lang="en-US" sz="3600" dirty="0" smtClean="0"/>
          </a:p>
          <a:p>
            <a:r>
              <a:rPr lang="en-US" sz="3600" dirty="0"/>
              <a:t>f</a:t>
            </a:r>
            <a:r>
              <a:rPr lang="en-US" sz="3600" dirty="0" smtClean="0"/>
              <a:t>unction(foo) {} === (foo) -&gt;</a:t>
            </a:r>
          </a:p>
        </p:txBody>
      </p:sp>
    </p:spTree>
    <p:extLst>
      <p:ext uri="{BB962C8B-B14F-4D97-AF65-F5344CB8AC3E}">
        <p14:creationId xmlns:p14="http://schemas.microsoft.com/office/powerpoint/2010/main" val="572920837"/>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Subtle Linguistics</a:t>
            </a:r>
            <a:endParaRPr lang="en-US" dirty="0"/>
          </a:p>
        </p:txBody>
      </p:sp>
      <p:sp>
        <p:nvSpPr>
          <p:cNvPr id="5" name="Content Placeholder 4"/>
          <p:cNvSpPr>
            <a:spLocks noGrp="1"/>
          </p:cNvSpPr>
          <p:nvPr>
            <p:ph sz="half" idx="1"/>
          </p:nvPr>
        </p:nvSpPr>
        <p:spPr/>
        <p:txBody>
          <a:bodyPr/>
          <a:lstStyle/>
          <a:p>
            <a:pPr marL="0" indent="0">
              <a:buNone/>
            </a:pPr>
            <a:r>
              <a:rPr lang="en-US" dirty="0" smtClean="0"/>
              <a:t>Dave has two children. His youngest is in </a:t>
            </a:r>
            <a:r>
              <a:rPr lang="en-US" dirty="0" smtClean="0">
                <a:solidFill>
                  <a:srgbClr val="00B050"/>
                </a:solidFill>
              </a:rPr>
              <a:t>Reception</a:t>
            </a:r>
            <a:r>
              <a:rPr lang="en-US" dirty="0" smtClean="0"/>
              <a:t>, and his </a:t>
            </a:r>
            <a:r>
              <a:rPr lang="en-US" dirty="0" err="1" smtClean="0">
                <a:solidFill>
                  <a:srgbClr val="00B050"/>
                </a:solidFill>
              </a:rPr>
              <a:t>favourite</a:t>
            </a:r>
            <a:r>
              <a:rPr lang="en-US" dirty="0" smtClean="0">
                <a:solidFill>
                  <a:srgbClr val="00B050"/>
                </a:solidFill>
              </a:rPr>
              <a:t> </a:t>
            </a:r>
            <a:r>
              <a:rPr lang="en-US" dirty="0" err="1" smtClean="0">
                <a:solidFill>
                  <a:srgbClr val="00B050"/>
                </a:solidFill>
              </a:rPr>
              <a:t>colour</a:t>
            </a:r>
            <a:r>
              <a:rPr lang="en-US" dirty="0" smtClean="0">
                <a:solidFill>
                  <a:srgbClr val="00B050"/>
                </a:solidFill>
              </a:rPr>
              <a:t> </a:t>
            </a:r>
            <a:r>
              <a:rPr lang="en-US" dirty="0" smtClean="0"/>
              <a:t>is green. His oldest is </a:t>
            </a:r>
            <a:r>
              <a:rPr lang="en-US" dirty="0" smtClean="0">
                <a:solidFill>
                  <a:srgbClr val="00B050"/>
                </a:solidFill>
              </a:rPr>
              <a:t>Year</a:t>
            </a:r>
            <a:r>
              <a:rPr lang="en-US" dirty="0" smtClean="0"/>
              <a:t> </a:t>
            </a:r>
            <a:r>
              <a:rPr lang="en-US" dirty="0" smtClean="0">
                <a:solidFill>
                  <a:srgbClr val="00B050"/>
                </a:solidFill>
              </a:rPr>
              <a:t>4</a:t>
            </a:r>
            <a:r>
              <a:rPr lang="en-US" dirty="0" smtClean="0"/>
              <a:t>, and loves to ride the </a:t>
            </a:r>
            <a:r>
              <a:rPr lang="en-US" dirty="0" smtClean="0">
                <a:solidFill>
                  <a:srgbClr val="00B050"/>
                </a:solidFill>
              </a:rPr>
              <a:t>lift</a:t>
            </a:r>
            <a:r>
              <a:rPr lang="en-US" dirty="0" smtClean="0"/>
              <a:t> outside his </a:t>
            </a:r>
            <a:r>
              <a:rPr lang="en-US" dirty="0" smtClean="0">
                <a:solidFill>
                  <a:srgbClr val="00B050"/>
                </a:solidFill>
              </a:rPr>
              <a:t>flat</a:t>
            </a:r>
            <a:r>
              <a:rPr lang="en-US" dirty="0" smtClean="0"/>
              <a:t>.</a:t>
            </a:r>
            <a:endParaRPr lang="en-US" dirty="0"/>
          </a:p>
        </p:txBody>
      </p:sp>
      <p:sp>
        <p:nvSpPr>
          <p:cNvPr id="6" name="Content Placeholder 5"/>
          <p:cNvSpPr>
            <a:spLocks noGrp="1"/>
          </p:cNvSpPr>
          <p:nvPr>
            <p:ph sz="half" idx="2"/>
          </p:nvPr>
        </p:nvSpPr>
        <p:spPr/>
        <p:txBody>
          <a:bodyPr/>
          <a:lstStyle/>
          <a:p>
            <a:pPr marL="0" indent="0">
              <a:buNone/>
            </a:pPr>
            <a:r>
              <a:rPr lang="en-US" dirty="0" smtClean="0"/>
              <a:t>Dave has two children. His youngest is in </a:t>
            </a:r>
            <a:r>
              <a:rPr lang="en-US" dirty="0" smtClean="0">
                <a:solidFill>
                  <a:srgbClr val="00B050"/>
                </a:solidFill>
              </a:rPr>
              <a:t>Pre-K</a:t>
            </a:r>
            <a:r>
              <a:rPr lang="en-US" dirty="0" smtClean="0"/>
              <a:t>, and his </a:t>
            </a:r>
            <a:r>
              <a:rPr lang="en-US" dirty="0" smtClean="0">
                <a:solidFill>
                  <a:srgbClr val="00B050"/>
                </a:solidFill>
              </a:rPr>
              <a:t>favorite</a:t>
            </a:r>
            <a:r>
              <a:rPr lang="en-US" dirty="0" smtClean="0"/>
              <a:t> </a:t>
            </a:r>
            <a:r>
              <a:rPr lang="en-US" dirty="0" smtClean="0">
                <a:solidFill>
                  <a:srgbClr val="00B050"/>
                </a:solidFill>
              </a:rPr>
              <a:t>color</a:t>
            </a:r>
            <a:r>
              <a:rPr lang="en-US" dirty="0" smtClean="0"/>
              <a:t> is green. His oldest is in </a:t>
            </a:r>
            <a:r>
              <a:rPr lang="en-US" dirty="0" smtClean="0">
                <a:solidFill>
                  <a:srgbClr val="00B050"/>
                </a:solidFill>
              </a:rPr>
              <a:t>3</a:t>
            </a:r>
            <a:r>
              <a:rPr lang="en-US" baseline="30000" dirty="0" smtClean="0">
                <a:solidFill>
                  <a:srgbClr val="00B050"/>
                </a:solidFill>
              </a:rPr>
              <a:t>rd</a:t>
            </a:r>
            <a:r>
              <a:rPr lang="en-US" dirty="0" smtClean="0">
                <a:solidFill>
                  <a:srgbClr val="00B050"/>
                </a:solidFill>
              </a:rPr>
              <a:t> Grade</a:t>
            </a:r>
            <a:r>
              <a:rPr lang="en-US" dirty="0" smtClean="0"/>
              <a:t>, and he loves to ride the </a:t>
            </a:r>
            <a:r>
              <a:rPr lang="en-US" dirty="0" smtClean="0">
                <a:solidFill>
                  <a:srgbClr val="00B050"/>
                </a:solidFill>
              </a:rPr>
              <a:t>elevator</a:t>
            </a:r>
            <a:r>
              <a:rPr lang="en-US" dirty="0" smtClean="0"/>
              <a:t> outside his </a:t>
            </a:r>
            <a:r>
              <a:rPr lang="en-US" dirty="0" smtClean="0">
                <a:solidFill>
                  <a:srgbClr val="00B050"/>
                </a:solidFill>
              </a:rPr>
              <a:t>apartment</a:t>
            </a:r>
            <a:r>
              <a:rPr lang="en-US" dirty="0" smtClean="0"/>
              <a:t>.</a:t>
            </a:r>
            <a:endParaRPr lang="en-US" dirty="0"/>
          </a:p>
        </p:txBody>
      </p:sp>
      <p:sp>
        <p:nvSpPr>
          <p:cNvPr id="2" name="Slide Number Placeholder 1"/>
          <p:cNvSpPr>
            <a:spLocks noGrp="1"/>
          </p:cNvSpPr>
          <p:nvPr>
            <p:ph type="sldNum" sz="quarter" idx="12"/>
          </p:nvPr>
        </p:nvSpPr>
        <p:spPr/>
        <p:txBody>
          <a:bodyPr/>
          <a:lstStyle/>
          <a:p>
            <a:fld id="{D1DD3D2D-3457-4AE7-8067-8EDDEBEFF28A}" type="slidenum">
              <a:rPr lang="en-US" smtClean="0"/>
              <a:pPr/>
              <a:t>18</a:t>
            </a:fld>
            <a:endParaRPr lang="en-US"/>
          </a:p>
        </p:txBody>
      </p:sp>
    </p:spTree>
    <p:extLst>
      <p:ext uri="{BB962C8B-B14F-4D97-AF65-F5344CB8AC3E}">
        <p14:creationId xmlns:p14="http://schemas.microsoft.com/office/powerpoint/2010/main" val="110522722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iterate type="wd">
                                    <p:tmPct val="0"/>
                                  </p:iterate>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0" end="0"/>
                                            </p:txEl>
                                          </p:spTgt>
                                        </p:tgtEl>
                                        <p:attrNameLst>
                                          <p:attrName>style.visibility</p:attrName>
                                        </p:attrNameLst>
                                      </p:cBhvr>
                                      <p:to>
                                        <p:strVal val="visible"/>
                                      </p:to>
                                    </p:set>
                                    <p:animEffect transition="in" filter="fade">
                                      <p:cBhvr>
                                        <p:cTn id="14" dur="1000"/>
                                        <p:tgtEl>
                                          <p:spTgt spid="6">
                                            <p:txEl>
                                              <p:pRg st="0" end="0"/>
                                            </p:txEl>
                                          </p:spTgt>
                                        </p:tgtEl>
                                      </p:cBhvr>
                                    </p:animEffect>
                                    <p:anim calcmode="lin" valueType="num">
                                      <p:cBhvr>
                                        <p:cTn id="15"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Not so subtle linguistics…</a:t>
            </a:r>
            <a:endParaRPr lang="en-US" dirty="0"/>
          </a:p>
        </p:txBody>
      </p:sp>
      <p:graphicFrame>
        <p:nvGraphicFramePr>
          <p:cNvPr id="11" name="Table 10"/>
          <p:cNvGraphicFramePr>
            <a:graphicFrameLocks noGrp="1"/>
          </p:cNvGraphicFramePr>
          <p:nvPr>
            <p:extLst>
              <p:ext uri="{D42A27DB-BD31-4B8C-83A1-F6EECF244321}">
                <p14:modId xmlns:p14="http://schemas.microsoft.com/office/powerpoint/2010/main" val="3507070688"/>
              </p:ext>
            </p:extLst>
          </p:nvPr>
        </p:nvGraphicFramePr>
        <p:xfrm>
          <a:off x="762000" y="2346960"/>
          <a:ext cx="7543800" cy="2834640"/>
        </p:xfrm>
        <a:graphic>
          <a:graphicData uri="http://schemas.openxmlformats.org/drawingml/2006/table">
            <a:tbl>
              <a:tblPr firstRow="1" bandRow="1">
                <a:tableStyleId>{912C8C85-51F0-491E-9774-3900AFEF0FD7}</a:tableStyleId>
              </a:tblPr>
              <a:tblGrid>
                <a:gridCol w="3657600"/>
                <a:gridCol w="1828800"/>
                <a:gridCol w="2057400"/>
              </a:tblGrid>
              <a:tr h="0">
                <a:tc>
                  <a:txBody>
                    <a:bodyPr/>
                    <a:lstStyle/>
                    <a:p>
                      <a:r>
                        <a:rPr lang="en-US" dirty="0" smtClean="0">
                          <a:solidFill>
                            <a:schemeClr val="bg1">
                              <a:lumMod val="95000"/>
                            </a:schemeClr>
                          </a:solidFill>
                        </a:rPr>
                        <a:t>Sentence</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Extended Phrase</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Rhymes With</a:t>
                      </a:r>
                      <a:endParaRPr lang="en-US" dirty="0">
                        <a:solidFill>
                          <a:schemeClr val="bg1">
                            <a:lumMod val="95000"/>
                          </a:schemeClr>
                        </a:solidFill>
                      </a:endParaRPr>
                    </a:p>
                  </a:txBody>
                  <a:tcPr/>
                </a:tc>
              </a:tr>
              <a:tr h="0">
                <a:tc>
                  <a:txBody>
                    <a:bodyPr/>
                    <a:lstStyle/>
                    <a:p>
                      <a:r>
                        <a:rPr lang="en-US" dirty="0" smtClean="0">
                          <a:solidFill>
                            <a:schemeClr val="bg1">
                              <a:lumMod val="95000"/>
                            </a:schemeClr>
                          </a:solidFill>
                        </a:rPr>
                        <a:t>I’ve got a sore </a:t>
                      </a:r>
                      <a:r>
                        <a:rPr lang="en-US" dirty="0" err="1" smtClean="0">
                          <a:solidFill>
                            <a:schemeClr val="bg1">
                              <a:lumMod val="95000"/>
                            </a:schemeClr>
                          </a:solidFill>
                        </a:rPr>
                        <a:t>billy</a:t>
                      </a:r>
                      <a:r>
                        <a:rPr lang="en-US" dirty="0" smtClean="0">
                          <a:solidFill>
                            <a:schemeClr val="bg1">
                              <a:lumMod val="95000"/>
                            </a:schemeClr>
                          </a:solidFill>
                        </a:rPr>
                        <a:t>.</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Billy Goat</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Throat</a:t>
                      </a:r>
                      <a:endParaRPr lang="en-US" dirty="0">
                        <a:solidFill>
                          <a:schemeClr val="bg1">
                            <a:lumMod val="95000"/>
                          </a:schemeClr>
                        </a:solidFill>
                      </a:endParaRPr>
                    </a:p>
                  </a:txBody>
                  <a:tcPr/>
                </a:tc>
              </a:tr>
              <a:tr h="0">
                <a:tc>
                  <a:txBody>
                    <a:bodyPr/>
                    <a:lstStyle/>
                    <a:p>
                      <a:r>
                        <a:rPr lang="en-US" dirty="0" smtClean="0">
                          <a:solidFill>
                            <a:schemeClr val="bg1">
                              <a:lumMod val="95000"/>
                            </a:schemeClr>
                          </a:solidFill>
                        </a:rPr>
                        <a:t>That’s a nasty old </a:t>
                      </a:r>
                      <a:r>
                        <a:rPr lang="en-US" dirty="0" err="1" smtClean="0">
                          <a:solidFill>
                            <a:schemeClr val="bg1">
                              <a:lumMod val="95000"/>
                            </a:schemeClr>
                          </a:solidFill>
                        </a:rPr>
                        <a:t>boris</a:t>
                      </a:r>
                      <a:r>
                        <a:rPr lang="en-US" dirty="0" smtClean="0">
                          <a:solidFill>
                            <a:schemeClr val="bg1">
                              <a:lumMod val="95000"/>
                            </a:schemeClr>
                          </a:solidFill>
                        </a:rPr>
                        <a:t> you’ve got there son.</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Boris</a:t>
                      </a:r>
                      <a:r>
                        <a:rPr lang="en-US" baseline="0" dirty="0" smtClean="0">
                          <a:solidFill>
                            <a:schemeClr val="bg1">
                              <a:lumMod val="95000"/>
                            </a:schemeClr>
                          </a:solidFill>
                        </a:rPr>
                        <a:t> Karloff</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Cough</a:t>
                      </a:r>
                      <a:endParaRPr lang="en-US" dirty="0">
                        <a:solidFill>
                          <a:schemeClr val="bg1">
                            <a:lumMod val="95000"/>
                          </a:schemeClr>
                        </a:solidFill>
                      </a:endParaRPr>
                    </a:p>
                  </a:txBody>
                  <a:tcPr/>
                </a:tc>
              </a:tr>
              <a:tr h="0">
                <a:tc>
                  <a:txBody>
                    <a:bodyPr/>
                    <a:lstStyle/>
                    <a:p>
                      <a:r>
                        <a:rPr lang="en-US" dirty="0" smtClean="0">
                          <a:solidFill>
                            <a:schemeClr val="bg1">
                              <a:lumMod val="95000"/>
                            </a:schemeClr>
                          </a:solidFill>
                        </a:rPr>
                        <a:t>Ere, you’ve got your brass wrong!</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Brass Tacks</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Facts</a:t>
                      </a:r>
                      <a:endParaRPr lang="en-US" dirty="0">
                        <a:solidFill>
                          <a:schemeClr val="bg1">
                            <a:lumMod val="95000"/>
                          </a:schemeClr>
                        </a:solidFill>
                      </a:endParaRPr>
                    </a:p>
                  </a:txBody>
                  <a:tcPr/>
                </a:tc>
              </a:tr>
              <a:tr h="0">
                <a:tc>
                  <a:txBody>
                    <a:bodyPr/>
                    <a:lstStyle/>
                    <a:p>
                      <a:r>
                        <a:rPr lang="en-US" dirty="0" smtClean="0">
                          <a:solidFill>
                            <a:schemeClr val="bg1">
                              <a:lumMod val="95000"/>
                            </a:schemeClr>
                          </a:solidFill>
                        </a:rPr>
                        <a:t>‘</a:t>
                      </a:r>
                      <a:r>
                        <a:rPr lang="en-US" dirty="0" err="1" smtClean="0">
                          <a:solidFill>
                            <a:schemeClr val="bg1">
                              <a:lumMod val="95000"/>
                            </a:schemeClr>
                          </a:solidFill>
                        </a:rPr>
                        <a:t>ow</a:t>
                      </a:r>
                      <a:r>
                        <a:rPr lang="en-US" dirty="0" smtClean="0">
                          <a:solidFill>
                            <a:schemeClr val="bg1">
                              <a:lumMod val="95000"/>
                            </a:schemeClr>
                          </a:solidFill>
                        </a:rPr>
                        <a:t> about a Brittney?</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Brittney</a:t>
                      </a:r>
                      <a:r>
                        <a:rPr lang="en-US" baseline="0" dirty="0" smtClean="0">
                          <a:solidFill>
                            <a:schemeClr val="bg1">
                              <a:lumMod val="95000"/>
                            </a:schemeClr>
                          </a:solidFill>
                        </a:rPr>
                        <a:t> Spears</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Beers</a:t>
                      </a:r>
                      <a:endParaRPr lang="en-US" dirty="0">
                        <a:solidFill>
                          <a:schemeClr val="bg1">
                            <a:lumMod val="95000"/>
                          </a:schemeClr>
                        </a:solidFill>
                      </a:endParaRPr>
                    </a:p>
                  </a:txBody>
                  <a:tcPr/>
                </a:tc>
              </a:tr>
              <a:tr h="0">
                <a:tc>
                  <a:txBody>
                    <a:bodyPr/>
                    <a:lstStyle/>
                    <a:p>
                      <a:r>
                        <a:rPr lang="en-US" dirty="0" smtClean="0">
                          <a:solidFill>
                            <a:schemeClr val="bg1">
                              <a:lumMod val="95000"/>
                            </a:schemeClr>
                          </a:solidFill>
                        </a:rPr>
                        <a:t>We’re all in Barney!</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Barney Rubble</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Trouble</a:t>
                      </a:r>
                      <a:endParaRPr lang="en-US" dirty="0">
                        <a:solidFill>
                          <a:schemeClr val="bg1">
                            <a:lumMod val="95000"/>
                          </a:schemeClr>
                        </a:solidFill>
                      </a:endParaRPr>
                    </a:p>
                  </a:txBody>
                  <a:tcPr/>
                </a:tc>
              </a:tr>
              <a:tr h="0">
                <a:tc>
                  <a:txBody>
                    <a:bodyPr/>
                    <a:lstStyle/>
                    <a:p>
                      <a:r>
                        <a:rPr lang="en-US" dirty="0" smtClean="0">
                          <a:solidFill>
                            <a:schemeClr val="bg1">
                              <a:lumMod val="95000"/>
                            </a:schemeClr>
                          </a:solidFill>
                        </a:rPr>
                        <a:t>Think</a:t>
                      </a:r>
                      <a:r>
                        <a:rPr lang="en-US" baseline="0" dirty="0" smtClean="0">
                          <a:solidFill>
                            <a:schemeClr val="bg1">
                              <a:lumMod val="95000"/>
                            </a:schemeClr>
                          </a:solidFill>
                        </a:rPr>
                        <a:t> he’s been smoking a bit of Bob</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Bob</a:t>
                      </a:r>
                      <a:r>
                        <a:rPr lang="en-US" baseline="0" dirty="0" smtClean="0">
                          <a:solidFill>
                            <a:schemeClr val="bg1">
                              <a:lumMod val="95000"/>
                            </a:schemeClr>
                          </a:solidFill>
                        </a:rPr>
                        <a:t> Hope</a:t>
                      </a:r>
                      <a:endParaRPr lang="en-US" dirty="0">
                        <a:solidFill>
                          <a:schemeClr val="bg1">
                            <a:lumMod val="95000"/>
                          </a:schemeClr>
                        </a:solidFill>
                      </a:endParaRPr>
                    </a:p>
                  </a:txBody>
                  <a:tcPr/>
                </a:tc>
                <a:tc>
                  <a:txBody>
                    <a:bodyPr/>
                    <a:lstStyle/>
                    <a:p>
                      <a:pPr algn="ctr"/>
                      <a:r>
                        <a:rPr lang="en-US" dirty="0" smtClean="0">
                          <a:solidFill>
                            <a:schemeClr val="bg1">
                              <a:lumMod val="95000"/>
                            </a:schemeClr>
                          </a:solidFill>
                        </a:rPr>
                        <a:t>(you</a:t>
                      </a:r>
                      <a:r>
                        <a:rPr lang="en-US" baseline="0" dirty="0" smtClean="0">
                          <a:solidFill>
                            <a:schemeClr val="bg1">
                              <a:lumMod val="95000"/>
                            </a:schemeClr>
                          </a:solidFill>
                        </a:rPr>
                        <a:t> get the idea)</a:t>
                      </a:r>
                      <a:endParaRPr lang="en-US" dirty="0">
                        <a:solidFill>
                          <a:schemeClr val="bg1">
                            <a:lumMod val="95000"/>
                          </a:schemeClr>
                        </a:solidFill>
                      </a:endParaRPr>
                    </a:p>
                  </a:txBody>
                  <a:tcPr/>
                </a:tc>
              </a:tr>
            </a:tbl>
          </a:graphicData>
        </a:graphic>
      </p:graphicFrame>
      <p:sp>
        <p:nvSpPr>
          <p:cNvPr id="2" name="Slide Number Placeholder 1"/>
          <p:cNvSpPr>
            <a:spLocks noGrp="1"/>
          </p:cNvSpPr>
          <p:nvPr>
            <p:ph type="sldNum" sz="quarter" idx="12"/>
          </p:nvPr>
        </p:nvSpPr>
        <p:spPr/>
        <p:txBody>
          <a:bodyPr/>
          <a:lstStyle/>
          <a:p>
            <a:fld id="{D1DD3D2D-3457-4AE7-8067-8EDDEBEFF28A}" type="slidenum">
              <a:rPr lang="en-US" smtClean="0"/>
              <a:pPr/>
              <a:t>19</a:t>
            </a:fld>
            <a:endParaRPr lang="en-US"/>
          </a:p>
        </p:txBody>
      </p:sp>
    </p:spTree>
    <p:extLst>
      <p:ext uri="{BB962C8B-B14F-4D97-AF65-F5344CB8AC3E}">
        <p14:creationId xmlns:p14="http://schemas.microsoft.com/office/powerpoint/2010/main" val="4186498448"/>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sz="3600" b="1" dirty="0" smtClean="0">
                <a:solidFill>
                  <a:schemeClr val="bg1"/>
                </a:solidFill>
              </a:rPr>
              <a:t>Me, in Three Slides</a:t>
            </a:r>
            <a:endParaRPr lang="en-US" sz="6000" dirty="0"/>
          </a:p>
        </p:txBody>
      </p:sp>
      <p:sp>
        <p:nvSpPr>
          <p:cNvPr id="3" name="Text Placeholder 2"/>
          <p:cNvSpPr>
            <a:spLocks noGrp="1"/>
          </p:cNvSpPr>
          <p:nvPr>
            <p:ph idx="1"/>
          </p:nvPr>
        </p:nvSpPr>
        <p:spPr/>
        <p:txBody>
          <a:bodyPr/>
          <a:lstStyle/>
          <a:p>
            <a:pPr>
              <a:buFont typeface="Wingdings" pitchFamily="2" charset="2"/>
              <a:buChar char="ü"/>
            </a:pPr>
            <a:r>
              <a:rPr lang="en-US" dirty="0" smtClean="0"/>
              <a:t>Husband and Father</a:t>
            </a:r>
          </a:p>
          <a:p>
            <a:pPr>
              <a:buFont typeface="Wingdings" pitchFamily="2" charset="2"/>
              <a:buChar char="ü"/>
            </a:pPr>
            <a:r>
              <a:rPr lang="en-US" dirty="0" smtClean="0"/>
              <a:t>Program Manager </a:t>
            </a:r>
            <a:r>
              <a:rPr lang="en-US" dirty="0" smtClean="0"/>
              <a:t>for Kendo </a:t>
            </a:r>
            <a:r>
              <a:rPr lang="en-US" dirty="0" smtClean="0"/>
              <a:t>UI</a:t>
            </a:r>
            <a:endParaRPr lang="en-US" dirty="0" smtClean="0"/>
          </a:p>
          <a:p>
            <a:pPr>
              <a:buFont typeface="Wingdings" pitchFamily="2" charset="2"/>
              <a:buChar char="ü"/>
            </a:pPr>
            <a:r>
              <a:rPr lang="en-US" dirty="0" smtClean="0"/>
              <a:t>Austin, TX</a:t>
            </a:r>
          </a:p>
        </p:txBody>
      </p:sp>
      <p:sp>
        <p:nvSpPr>
          <p:cNvPr id="10" name="Slide Number Placeholder 9"/>
          <p:cNvSpPr>
            <a:spLocks noGrp="1"/>
          </p:cNvSpPr>
          <p:nvPr>
            <p:ph type="sldNum" sz="quarter" idx="12"/>
          </p:nvPr>
        </p:nvSpPr>
        <p:spPr/>
        <p:txBody>
          <a:bodyPr/>
          <a:lstStyle/>
          <a:p>
            <a:fld id="{D1DD3D2D-3457-4AE7-8067-8EDDEBEFF28A}" type="slidenum">
              <a:rPr lang="en-US" smtClean="0"/>
              <a:pPr/>
              <a:t>2</a:t>
            </a:fld>
            <a:endParaRPr lang="en-US"/>
          </a:p>
        </p:txBody>
      </p:sp>
      <p:sp>
        <p:nvSpPr>
          <p:cNvPr id="6" name="Text Placeholder 4"/>
          <p:cNvSpPr txBox="1">
            <a:spLocks/>
          </p:cNvSpPr>
          <p:nvPr/>
        </p:nvSpPr>
        <p:spPr>
          <a:xfrm>
            <a:off x="4609639" y="4572000"/>
            <a:ext cx="4229561" cy="16764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DistrictThin"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endParaRPr lang="en-US" sz="2400" dirty="0" smtClean="0">
              <a:solidFill>
                <a:schemeClr val="bg1"/>
              </a:solidFill>
              <a:latin typeface="Gill Sans MT" pitchFamily="34" charset="0"/>
            </a:endParaRPr>
          </a:p>
          <a:p>
            <a:pPr algn="r"/>
            <a:r>
              <a:rPr lang="en-US" sz="2400" dirty="0" err="1" smtClean="0">
                <a:solidFill>
                  <a:schemeClr val="bg1"/>
                </a:solidFill>
                <a:latin typeface="Gill Sans MT" pitchFamily="34" charset="0"/>
              </a:rPr>
              <a:t>www.userinexperience.com</a:t>
            </a:r>
            <a:endParaRPr lang="en-US" sz="2400" dirty="0" smtClean="0">
              <a:solidFill>
                <a:schemeClr val="bg1"/>
              </a:solidFill>
              <a:latin typeface="Gill Sans MT" pitchFamily="34" charset="0"/>
            </a:endParaRPr>
          </a:p>
          <a:p>
            <a:pPr algn="r"/>
            <a:r>
              <a:rPr lang="en-US" sz="2400" dirty="0" smtClean="0">
                <a:solidFill>
                  <a:schemeClr val="bg1"/>
                </a:solidFill>
                <a:latin typeface="Gill Sans MT" pitchFamily="34" charset="0"/>
              </a:rPr>
              <a:t>@BrandonSatrom</a:t>
            </a:r>
          </a:p>
          <a:p>
            <a:pPr algn="r"/>
            <a:r>
              <a:rPr lang="en-US" sz="2400" dirty="0" smtClean="0">
                <a:solidFill>
                  <a:schemeClr val="bg1"/>
                </a:solidFill>
                <a:latin typeface="Gill Sans MT" pitchFamily="34" charset="0"/>
              </a:rPr>
              <a:t>github.com/</a:t>
            </a:r>
            <a:r>
              <a:rPr lang="en-US" sz="2400" dirty="0" err="1" smtClean="0">
                <a:solidFill>
                  <a:schemeClr val="bg1"/>
                </a:solidFill>
                <a:latin typeface="Gill Sans MT" pitchFamily="34" charset="0"/>
              </a:rPr>
              <a:t>bsatrom</a:t>
            </a:r>
            <a:endParaRPr lang="en-US" sz="2400" dirty="0">
              <a:solidFill>
                <a:schemeClr val="bg1"/>
              </a:solidFill>
              <a:latin typeface="Gill Sans MT" pitchFamily="34" charset="0"/>
            </a:endParaRPr>
          </a:p>
        </p:txBody>
      </p:sp>
      <p:pic>
        <p:nvPicPr>
          <p:cNvPr id="8" name="Picture 7"/>
          <p:cNvPicPr>
            <a:picLocks noChangeAspect="1"/>
          </p:cNvPicPr>
          <p:nvPr/>
        </p:nvPicPr>
        <p:blipFill>
          <a:blip r:embed="rId3"/>
          <a:stretch>
            <a:fillRect/>
          </a:stretch>
        </p:blipFill>
        <p:spPr>
          <a:xfrm>
            <a:off x="457200" y="3733800"/>
            <a:ext cx="3680637" cy="2755900"/>
          </a:xfrm>
          <a:prstGeom prst="rect">
            <a:avLst/>
          </a:prstGeom>
        </p:spPr>
      </p:pic>
      <p:pic>
        <p:nvPicPr>
          <p:cNvPr id="9" name="Picture 8"/>
          <p:cNvPicPr>
            <a:picLocks noChangeAspect="1"/>
          </p:cNvPicPr>
          <p:nvPr/>
        </p:nvPicPr>
        <p:blipFill>
          <a:blip r:embed="rId4"/>
          <a:stretch>
            <a:fillRect/>
          </a:stretch>
        </p:blipFill>
        <p:spPr>
          <a:xfrm>
            <a:off x="5943600" y="2895600"/>
            <a:ext cx="2786577" cy="2082800"/>
          </a:xfrm>
          <a:prstGeom prst="rect">
            <a:avLst/>
          </a:prstGeom>
        </p:spPr>
      </p:pic>
    </p:spTree>
    <p:extLst>
      <p:ext uri="{BB962C8B-B14F-4D97-AF65-F5344CB8AC3E}">
        <p14:creationId xmlns:p14="http://schemas.microsoft.com/office/powerpoint/2010/main" val="3710196786"/>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CoffeeScript is not a replacement for </a:t>
            </a:r>
            <a:r>
              <a:rPr lang="en-US" i="1" dirty="0" smtClean="0"/>
              <a:t>Learning</a:t>
            </a:r>
            <a:r>
              <a:rPr lang="en-US" dirty="0" smtClean="0"/>
              <a:t> JavaScript</a:t>
            </a:r>
            <a:endParaRPr lang="en-US" dirty="0"/>
          </a:p>
        </p:txBody>
      </p:sp>
    </p:spTree>
    <p:extLst>
      <p:ext uri="{BB962C8B-B14F-4D97-AF65-F5344CB8AC3E}">
        <p14:creationId xmlns:p14="http://schemas.microsoft.com/office/powerpoint/2010/main" val="56438336"/>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Compiles</a:t>
            </a:r>
            <a:r>
              <a:rPr lang="en-US" baseline="0" dirty="0" smtClean="0"/>
              <a:t> 1:1 to JavaScript</a:t>
            </a:r>
            <a:endParaRPr lang="en-US" dirty="0"/>
          </a:p>
        </p:txBody>
      </p:sp>
      <p:sp>
        <p:nvSpPr>
          <p:cNvPr id="3" name="Text Placeholder 2"/>
          <p:cNvSpPr>
            <a:spLocks noGrp="1"/>
          </p:cNvSpPr>
          <p:nvPr>
            <p:ph type="subTitle" idx="1"/>
          </p:nvPr>
        </p:nvSpPr>
        <p:spPr/>
        <p:txBody>
          <a:bodyPr>
            <a:normAutofit/>
          </a:bodyPr>
          <a:lstStyle/>
          <a:p>
            <a:r>
              <a:rPr lang="en-US" sz="2400" dirty="0" smtClean="0"/>
              <a:t>1:1 being Concept</a:t>
            </a:r>
            <a:r>
              <a:rPr lang="en-US" sz="2400" baseline="0" dirty="0" smtClean="0"/>
              <a:t> to Concept</a:t>
            </a:r>
          </a:p>
        </p:txBody>
      </p:sp>
    </p:spTree>
    <p:extLst>
      <p:ext uri="{BB962C8B-B14F-4D97-AF65-F5344CB8AC3E}">
        <p14:creationId xmlns:p14="http://schemas.microsoft.com/office/powerpoint/2010/main" val="497218316"/>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Conceptual Equivalence</a:t>
            </a:r>
            <a:endParaRPr lang="en-US" dirty="0"/>
          </a:p>
        </p:txBody>
      </p:sp>
      <p:sp>
        <p:nvSpPr>
          <p:cNvPr id="5" name="Text Placeholder 4"/>
          <p:cNvSpPr>
            <a:spLocks noGrp="1"/>
          </p:cNvSpPr>
          <p:nvPr>
            <p:ph type="body" idx="1"/>
          </p:nvPr>
        </p:nvSpPr>
        <p:spPr/>
        <p:txBody>
          <a:bodyPr/>
          <a:lstStyle/>
          <a:p>
            <a:pPr algn="ctr"/>
            <a:r>
              <a:rPr lang="en-US" sz="2800" dirty="0" smtClean="0">
                <a:solidFill>
                  <a:schemeClr val="bg1">
                    <a:lumMod val="85000"/>
                  </a:schemeClr>
                </a:solidFill>
              </a:rPr>
              <a:t>CoffeeScript</a:t>
            </a:r>
            <a:endParaRPr lang="en-US" sz="2800" dirty="0">
              <a:solidFill>
                <a:schemeClr val="bg1">
                  <a:lumMod val="85000"/>
                </a:schemeClr>
              </a:solidFill>
            </a:endParaRPr>
          </a:p>
        </p:txBody>
      </p:sp>
      <p:sp>
        <p:nvSpPr>
          <p:cNvPr id="6" name="Content Placeholder 5"/>
          <p:cNvSpPr>
            <a:spLocks noGrp="1"/>
          </p:cNvSpPr>
          <p:nvPr>
            <p:ph sz="half" idx="2"/>
          </p:nvPr>
        </p:nvSpPr>
        <p:spPr/>
        <p:txBody>
          <a:bodyPr/>
          <a:lstStyle/>
          <a:p>
            <a:pPr marL="0" indent="0">
              <a:buNone/>
            </a:pPr>
            <a:r>
              <a:rPr lang="en-US" sz="2000" dirty="0">
                <a:latin typeface="Consolas" pitchFamily="49" charset="0"/>
                <a:cs typeface="Consolas" pitchFamily="49" charset="0"/>
              </a:rPr>
              <a:t>numbers = [1..10]</a:t>
            </a:r>
          </a:p>
          <a:p>
            <a:pPr marL="0" indent="0">
              <a:buNone/>
            </a:pPr>
            <a:endParaRPr lang="en-US" sz="2000" dirty="0">
              <a:latin typeface="Consolas" pitchFamily="49" charset="0"/>
              <a:cs typeface="Consolas" pitchFamily="49" charset="0"/>
            </a:endParaRPr>
          </a:p>
          <a:p>
            <a:pPr marL="0" indent="0">
              <a:buNone/>
            </a:pPr>
            <a:r>
              <a:rPr lang="en-US" sz="2000" dirty="0" err="1">
                <a:latin typeface="Consolas" pitchFamily="49" charset="0"/>
                <a:cs typeface="Consolas" pitchFamily="49" charset="0"/>
              </a:rPr>
              <a:t>printNum</a:t>
            </a:r>
            <a:r>
              <a:rPr lang="en-US" sz="2000" dirty="0">
                <a:latin typeface="Consolas" pitchFamily="49" charset="0"/>
                <a:cs typeface="Consolas" pitchFamily="49" charset="0"/>
              </a:rPr>
              <a:t> = (number) -&gt;</a:t>
            </a:r>
          </a:p>
          <a:p>
            <a:pPr marL="0" indent="0">
              <a:buNone/>
            </a:pPr>
            <a:r>
              <a:rPr lang="en-US" sz="2000" dirty="0">
                <a:latin typeface="Consolas" pitchFamily="49" charset="0"/>
                <a:cs typeface="Consolas" pitchFamily="49" charset="0"/>
              </a:rPr>
              <a:t>  console.log "This is number #{number}"</a:t>
            </a:r>
          </a:p>
          <a:p>
            <a:pPr marL="0" indent="0">
              <a:buNone/>
            </a:pPr>
            <a:endParaRPr lang="en-US" sz="2000" dirty="0">
              <a:latin typeface="Consolas" pitchFamily="49" charset="0"/>
              <a:cs typeface="Consolas" pitchFamily="49" charset="0"/>
            </a:endParaRPr>
          </a:p>
          <a:p>
            <a:pPr marL="0" indent="0">
              <a:buNone/>
            </a:pPr>
            <a:r>
              <a:rPr lang="en-US" sz="2000" dirty="0" err="1">
                <a:latin typeface="Consolas" pitchFamily="49" charset="0"/>
                <a:cs typeface="Consolas" pitchFamily="49" charset="0"/>
              </a:rPr>
              <a:t>printNum</a:t>
            </a:r>
            <a:r>
              <a:rPr lang="en-US" sz="2000" dirty="0">
                <a:latin typeface="Consolas" pitchFamily="49" charset="0"/>
                <a:cs typeface="Consolas" pitchFamily="49" charset="0"/>
              </a:rPr>
              <a:t> for </a:t>
            </a:r>
            <a:r>
              <a:rPr lang="en-US" sz="2000" dirty="0" err="1">
                <a:latin typeface="Consolas" pitchFamily="49" charset="0"/>
                <a:cs typeface="Consolas" pitchFamily="49" charset="0"/>
              </a:rPr>
              <a:t>num</a:t>
            </a:r>
            <a:r>
              <a:rPr lang="en-US" sz="2000" dirty="0">
                <a:latin typeface="Consolas" pitchFamily="49" charset="0"/>
                <a:cs typeface="Consolas" pitchFamily="49" charset="0"/>
              </a:rPr>
              <a:t> in numbers</a:t>
            </a:r>
          </a:p>
        </p:txBody>
      </p:sp>
      <p:sp>
        <p:nvSpPr>
          <p:cNvPr id="7" name="Text Placeholder 6"/>
          <p:cNvSpPr>
            <a:spLocks noGrp="1"/>
          </p:cNvSpPr>
          <p:nvPr>
            <p:ph type="body" sz="quarter" idx="3"/>
          </p:nvPr>
        </p:nvSpPr>
        <p:spPr/>
        <p:txBody>
          <a:bodyPr>
            <a:normAutofit/>
          </a:bodyPr>
          <a:lstStyle/>
          <a:p>
            <a:pPr algn="ctr"/>
            <a:r>
              <a:rPr lang="en-US" sz="2800" dirty="0" smtClean="0">
                <a:solidFill>
                  <a:schemeClr val="bg1">
                    <a:lumMod val="85000"/>
                  </a:schemeClr>
                </a:solidFill>
              </a:rPr>
              <a:t>JavaScript</a:t>
            </a:r>
            <a:endParaRPr lang="en-US" sz="2800" dirty="0">
              <a:solidFill>
                <a:schemeClr val="bg1">
                  <a:lumMod val="85000"/>
                </a:schemeClr>
              </a:solidFill>
            </a:endParaRPr>
          </a:p>
        </p:txBody>
      </p:sp>
      <p:sp>
        <p:nvSpPr>
          <p:cNvPr id="8" name="Content Placeholder 7"/>
          <p:cNvSpPr>
            <a:spLocks noGrp="1"/>
          </p:cNvSpPr>
          <p:nvPr>
            <p:ph sz="quarter" idx="4"/>
          </p:nvPr>
        </p:nvSpPr>
        <p:spPr>
          <a:xfrm>
            <a:off x="4645025" y="2174874"/>
            <a:ext cx="4041775" cy="4302125"/>
          </a:xfrm>
        </p:spPr>
        <p:txBody>
          <a:bodyPr>
            <a:normAutofit/>
          </a:bodyPr>
          <a:lstStyle/>
          <a:p>
            <a:pPr marL="0" indent="0">
              <a:buNone/>
            </a:pPr>
            <a:r>
              <a:rPr lang="en-US" sz="1600" dirty="0" err="1">
                <a:latin typeface="Consolas" pitchFamily="49" charset="0"/>
                <a:cs typeface="Consolas" pitchFamily="49" charset="0"/>
              </a:rPr>
              <a:t>var</a:t>
            </a:r>
            <a:r>
              <a:rPr lang="en-US" sz="1600" dirty="0">
                <a:latin typeface="Consolas" pitchFamily="49" charset="0"/>
                <a:cs typeface="Consolas" pitchFamily="49" charset="0"/>
              </a:rPr>
              <a:t> </a:t>
            </a:r>
            <a:r>
              <a:rPr lang="en-US" sz="1600" dirty="0" err="1">
                <a:latin typeface="Consolas" pitchFamily="49" charset="0"/>
                <a:cs typeface="Consolas" pitchFamily="49" charset="0"/>
              </a:rPr>
              <a:t>num</a:t>
            </a:r>
            <a:r>
              <a:rPr lang="en-US" sz="1600" dirty="0">
                <a:latin typeface="Consolas" pitchFamily="49" charset="0"/>
                <a:cs typeface="Consolas" pitchFamily="49" charset="0"/>
              </a:rPr>
              <a:t>, numbers, </a:t>
            </a:r>
            <a:r>
              <a:rPr lang="en-US" sz="1600" dirty="0" err="1">
                <a:latin typeface="Consolas" pitchFamily="49" charset="0"/>
                <a:cs typeface="Consolas" pitchFamily="49" charset="0"/>
              </a:rPr>
              <a:t>printNum</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_</a:t>
            </a:r>
            <a:r>
              <a:rPr lang="en-US" sz="1600" dirty="0" err="1">
                <a:latin typeface="Consolas" pitchFamily="49" charset="0"/>
                <a:cs typeface="Consolas" pitchFamily="49" charset="0"/>
              </a:rPr>
              <a:t>len</a:t>
            </a:r>
            <a:r>
              <a:rPr lang="en-US" sz="1600" dirty="0" smtClean="0">
                <a:latin typeface="Consolas" pitchFamily="49" charset="0"/>
                <a:cs typeface="Consolas" pitchFamily="49" charset="0"/>
              </a:rPr>
              <a:t>;</a:t>
            </a:r>
          </a:p>
          <a:p>
            <a:pPr marL="0" indent="0">
              <a:buNone/>
            </a:pPr>
            <a:r>
              <a:rPr lang="en-US" sz="1600" dirty="0" smtClean="0">
                <a:latin typeface="Consolas" pitchFamily="49" charset="0"/>
                <a:cs typeface="Consolas" pitchFamily="49" charset="0"/>
              </a:rPr>
              <a:t>numbers </a:t>
            </a:r>
            <a:r>
              <a:rPr lang="en-US" sz="1600" dirty="0">
                <a:latin typeface="Consolas" pitchFamily="49" charset="0"/>
                <a:cs typeface="Consolas" pitchFamily="49" charset="0"/>
              </a:rPr>
              <a:t>= [1, 2, 3, 4, 5, 6, 7, 8, 9, 10];</a:t>
            </a:r>
          </a:p>
          <a:p>
            <a:pPr marL="0" indent="0">
              <a:buNone/>
            </a:pPr>
            <a:endParaRPr lang="en-US" sz="1600" dirty="0" smtClean="0">
              <a:latin typeface="Consolas" pitchFamily="49" charset="0"/>
              <a:cs typeface="Consolas" pitchFamily="49" charset="0"/>
            </a:endParaRPr>
          </a:p>
          <a:p>
            <a:pPr marL="0" indent="0">
              <a:buNone/>
            </a:pPr>
            <a:r>
              <a:rPr lang="en-US" sz="1600" dirty="0" err="1" smtClean="0">
                <a:latin typeface="Consolas" pitchFamily="49" charset="0"/>
                <a:cs typeface="Consolas" pitchFamily="49" charset="0"/>
              </a:rPr>
              <a:t>printNum</a:t>
            </a:r>
            <a:r>
              <a:rPr lang="en-US" sz="1600" dirty="0" smtClean="0">
                <a:latin typeface="Consolas" pitchFamily="49" charset="0"/>
                <a:cs typeface="Consolas" pitchFamily="49" charset="0"/>
              </a:rPr>
              <a:t> </a:t>
            </a:r>
            <a:r>
              <a:rPr lang="en-US" sz="1600" dirty="0">
                <a:latin typeface="Consolas" pitchFamily="49" charset="0"/>
                <a:cs typeface="Consolas" pitchFamily="49" charset="0"/>
              </a:rPr>
              <a:t>= function(number) {</a:t>
            </a:r>
          </a:p>
          <a:p>
            <a:pPr marL="0" indent="0">
              <a:buNone/>
            </a:pPr>
            <a:r>
              <a:rPr lang="en-US" sz="1600" dirty="0">
                <a:latin typeface="Consolas" pitchFamily="49" charset="0"/>
                <a:cs typeface="Consolas" pitchFamily="49" charset="0"/>
              </a:rPr>
              <a:t>  return console.log("This is number " + number);</a:t>
            </a:r>
          </a:p>
          <a:p>
            <a:pPr marL="0" indent="0">
              <a:buNone/>
            </a:pPr>
            <a:r>
              <a:rPr lang="en-US" sz="1600" dirty="0">
                <a:latin typeface="Consolas" pitchFamily="49" charset="0"/>
                <a:cs typeface="Consolas" pitchFamily="49" charset="0"/>
              </a:rPr>
              <a:t>};</a:t>
            </a:r>
          </a:p>
          <a:p>
            <a:pPr marL="0" indent="0">
              <a:buNone/>
            </a:pPr>
            <a:endParaRPr lang="en-US" sz="1600" dirty="0" smtClean="0">
              <a:latin typeface="Consolas" pitchFamily="49" charset="0"/>
              <a:cs typeface="Consolas" pitchFamily="49" charset="0"/>
            </a:endParaRPr>
          </a:p>
          <a:p>
            <a:pPr marL="0" indent="0">
              <a:buNone/>
            </a:pPr>
            <a:r>
              <a:rPr lang="en-US" sz="1600" dirty="0" smtClean="0">
                <a:latin typeface="Consolas" pitchFamily="49" charset="0"/>
                <a:cs typeface="Consolas" pitchFamily="49" charset="0"/>
              </a:rPr>
              <a:t>for </a:t>
            </a:r>
            <a:r>
              <a:rPr lang="en-US" sz="1600" dirty="0">
                <a:latin typeface="Consolas" pitchFamily="49" charset="0"/>
                <a:cs typeface="Consolas" pitchFamily="49" charset="0"/>
              </a:rPr>
              <a:t>(_</a:t>
            </a:r>
            <a:r>
              <a:rPr lang="en-US" sz="1600" dirty="0" err="1">
                <a:latin typeface="Consolas" pitchFamily="49" charset="0"/>
                <a:cs typeface="Consolas" pitchFamily="49" charset="0"/>
              </a:rPr>
              <a:t>i</a:t>
            </a:r>
            <a:r>
              <a:rPr lang="en-US" sz="1600" dirty="0">
                <a:latin typeface="Consolas" pitchFamily="49" charset="0"/>
                <a:cs typeface="Consolas" pitchFamily="49" charset="0"/>
              </a:rPr>
              <a:t> = 0, _</a:t>
            </a:r>
            <a:r>
              <a:rPr lang="en-US" sz="1600" dirty="0" err="1">
                <a:latin typeface="Consolas" pitchFamily="49" charset="0"/>
                <a:cs typeface="Consolas" pitchFamily="49" charset="0"/>
              </a:rPr>
              <a:t>len</a:t>
            </a:r>
            <a:r>
              <a:rPr lang="en-US" sz="1600" dirty="0">
                <a:latin typeface="Consolas" pitchFamily="49" charset="0"/>
                <a:cs typeface="Consolas" pitchFamily="49" charset="0"/>
              </a:rPr>
              <a:t> = </a:t>
            </a:r>
            <a:r>
              <a:rPr lang="en-US" sz="1600" dirty="0" err="1">
                <a:latin typeface="Consolas" pitchFamily="49" charset="0"/>
                <a:cs typeface="Consolas" pitchFamily="49" charset="0"/>
              </a:rPr>
              <a:t>numbers.length</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&lt; _</a:t>
            </a:r>
            <a:r>
              <a:rPr lang="en-US" sz="1600" dirty="0" err="1">
                <a:latin typeface="Consolas" pitchFamily="49" charset="0"/>
                <a:cs typeface="Consolas" pitchFamily="49" charset="0"/>
              </a:rPr>
              <a:t>len</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a:t>
            </a:r>
          </a:p>
          <a:p>
            <a:pPr marL="0" indent="0">
              <a:buNone/>
            </a:pPr>
            <a:r>
              <a:rPr lang="en-US" sz="1600" dirty="0">
                <a:latin typeface="Consolas" pitchFamily="49" charset="0"/>
                <a:cs typeface="Consolas" pitchFamily="49" charset="0"/>
              </a:rPr>
              <a:t>  </a:t>
            </a:r>
            <a:r>
              <a:rPr lang="en-US" sz="1600" dirty="0" err="1">
                <a:latin typeface="Consolas" pitchFamily="49" charset="0"/>
                <a:cs typeface="Consolas" pitchFamily="49" charset="0"/>
              </a:rPr>
              <a:t>num</a:t>
            </a:r>
            <a:r>
              <a:rPr lang="en-US" sz="1600" dirty="0">
                <a:latin typeface="Consolas" pitchFamily="49" charset="0"/>
                <a:cs typeface="Consolas" pitchFamily="49" charset="0"/>
              </a:rPr>
              <a:t> = numbers[_</a:t>
            </a:r>
            <a:r>
              <a:rPr lang="en-US" sz="1600" dirty="0" err="1">
                <a:latin typeface="Consolas" pitchFamily="49" charset="0"/>
                <a:cs typeface="Consolas" pitchFamily="49" charset="0"/>
              </a:rPr>
              <a:t>i</a:t>
            </a:r>
            <a:r>
              <a:rPr lang="en-US" sz="1600" dirty="0">
                <a:latin typeface="Consolas" pitchFamily="49" charset="0"/>
                <a:cs typeface="Consolas" pitchFamily="49" charset="0"/>
              </a:rPr>
              <a:t>];</a:t>
            </a:r>
          </a:p>
          <a:p>
            <a:pPr marL="0" indent="0">
              <a:buNone/>
            </a:pPr>
            <a:r>
              <a:rPr lang="en-US" sz="1600" dirty="0">
                <a:latin typeface="Consolas" pitchFamily="49" charset="0"/>
                <a:cs typeface="Consolas" pitchFamily="49" charset="0"/>
              </a:rPr>
              <a:t>  </a:t>
            </a:r>
            <a:r>
              <a:rPr lang="en-US" sz="1600" dirty="0" err="1">
                <a:latin typeface="Consolas" pitchFamily="49" charset="0"/>
                <a:cs typeface="Consolas" pitchFamily="49" charset="0"/>
              </a:rPr>
              <a:t>printNum</a:t>
            </a:r>
            <a:r>
              <a:rPr lang="en-US" sz="1600" dirty="0">
                <a:latin typeface="Consolas" pitchFamily="49" charset="0"/>
                <a:cs typeface="Consolas" pitchFamily="49" charset="0"/>
              </a:rPr>
              <a:t>;</a:t>
            </a:r>
          </a:p>
          <a:p>
            <a:pPr marL="0" indent="0">
              <a:buNone/>
            </a:pPr>
            <a:r>
              <a:rPr lang="en-US" sz="1600" dirty="0">
                <a:latin typeface="Consolas" pitchFamily="49" charset="0"/>
                <a:cs typeface="Consolas" pitchFamily="49" charset="0"/>
              </a:rPr>
              <a:t>}</a:t>
            </a:r>
          </a:p>
        </p:txBody>
      </p:sp>
      <p:sp>
        <p:nvSpPr>
          <p:cNvPr id="2" name="Slide Number Placeholder 1"/>
          <p:cNvSpPr>
            <a:spLocks noGrp="1"/>
          </p:cNvSpPr>
          <p:nvPr>
            <p:ph type="sldNum" sz="quarter" idx="12"/>
          </p:nvPr>
        </p:nvSpPr>
        <p:spPr/>
        <p:txBody>
          <a:bodyPr/>
          <a:lstStyle/>
          <a:p>
            <a:fld id="{D1DD3D2D-3457-4AE7-8067-8EDDEBEFF28A}" type="slidenum">
              <a:rPr lang="en-US" smtClean="0"/>
              <a:pPr/>
              <a:t>22</a:t>
            </a:fld>
            <a:endParaRPr lang="en-US"/>
          </a:p>
        </p:txBody>
      </p:sp>
    </p:spTree>
    <p:extLst>
      <p:ext uri="{BB962C8B-B14F-4D97-AF65-F5344CB8AC3E}">
        <p14:creationId xmlns:p14="http://schemas.microsoft.com/office/powerpoint/2010/main" val="324712606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6">
                                            <p:txEl>
                                              <p:pRg st="0" end="0"/>
                                            </p:txEl>
                                          </p:spTgt>
                                        </p:tgtEl>
                                        <p:attrNameLst>
                                          <p:attrName>style.color</p:attrName>
                                        </p:attrNameLst>
                                      </p:cBhvr>
                                      <p:to>
                                        <a:srgbClr val="C0504D"/>
                                      </p:to>
                                    </p:animClr>
                                    <p:animClr clrSpc="rgb" dir="cw">
                                      <p:cBhvr>
                                        <p:cTn id="7" dur="500" fill="hold"/>
                                        <p:tgtEl>
                                          <p:spTgt spid="6">
                                            <p:txEl>
                                              <p:pRg st="0" end="0"/>
                                            </p:txEl>
                                          </p:spTgt>
                                        </p:tgtEl>
                                        <p:attrNameLst>
                                          <p:attrName>fillcolor</p:attrName>
                                        </p:attrNameLst>
                                      </p:cBhvr>
                                      <p:to>
                                        <a:srgbClr val="C0504D"/>
                                      </p:to>
                                    </p:animClr>
                                    <p:set>
                                      <p:cBhvr>
                                        <p:cTn id="8" dur="500" fill="hold"/>
                                        <p:tgtEl>
                                          <p:spTgt spid="6">
                                            <p:txEl>
                                              <p:pRg st="0" end="0"/>
                                            </p:txEl>
                                          </p:spTgt>
                                        </p:tgtEl>
                                        <p:attrNameLst>
                                          <p:attrName>fill.type</p:attrName>
                                        </p:attrNameLst>
                                      </p:cBhvr>
                                      <p:to>
                                        <p:strVal val="solid"/>
                                      </p:to>
                                    </p:set>
                                    <p:set>
                                      <p:cBhvr>
                                        <p:cTn id="9" dur="500" fill="hold"/>
                                        <p:tgtEl>
                                          <p:spTgt spid="6">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nodeType="clickEffect">
                                  <p:stCondLst>
                                    <p:cond delay="0"/>
                                  </p:stCondLst>
                                  <p:childTnLst>
                                    <p:animClr clrSpc="rgb" dir="cw">
                                      <p:cBhvr override="childStyle">
                                        <p:cTn id="13" dur="500" fill="hold"/>
                                        <p:tgtEl>
                                          <p:spTgt spid="8">
                                            <p:txEl>
                                              <p:pRg st="1" end="1"/>
                                            </p:txEl>
                                          </p:spTgt>
                                        </p:tgtEl>
                                        <p:attrNameLst>
                                          <p:attrName>style.color</p:attrName>
                                        </p:attrNameLst>
                                      </p:cBhvr>
                                      <p:to>
                                        <a:srgbClr val="C0504D"/>
                                      </p:to>
                                    </p:animClr>
                                    <p:animClr clrSpc="rgb" dir="cw">
                                      <p:cBhvr>
                                        <p:cTn id="14" dur="500" fill="hold"/>
                                        <p:tgtEl>
                                          <p:spTgt spid="8">
                                            <p:txEl>
                                              <p:pRg st="1" end="1"/>
                                            </p:txEl>
                                          </p:spTgt>
                                        </p:tgtEl>
                                        <p:attrNameLst>
                                          <p:attrName>fillcolor</p:attrName>
                                        </p:attrNameLst>
                                      </p:cBhvr>
                                      <p:to>
                                        <a:srgbClr val="C0504D"/>
                                      </p:to>
                                    </p:animClr>
                                    <p:set>
                                      <p:cBhvr>
                                        <p:cTn id="15" dur="500" fill="hold"/>
                                        <p:tgtEl>
                                          <p:spTgt spid="8">
                                            <p:txEl>
                                              <p:pRg st="1" end="1"/>
                                            </p:txEl>
                                          </p:spTgt>
                                        </p:tgtEl>
                                        <p:attrNameLst>
                                          <p:attrName>fill.type</p:attrName>
                                        </p:attrNameLst>
                                      </p:cBhvr>
                                      <p:to>
                                        <p:strVal val="solid"/>
                                      </p:to>
                                    </p:set>
                                    <p:set>
                                      <p:cBhvr>
                                        <p:cTn id="16" dur="500" fill="hold"/>
                                        <p:tgtEl>
                                          <p:spTgt spid="8">
                                            <p:txEl>
                                              <p:pRg st="1" end="1"/>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Conceptual Equivalence</a:t>
            </a:r>
            <a:endParaRPr lang="en-US" dirty="0"/>
          </a:p>
        </p:txBody>
      </p:sp>
      <p:sp>
        <p:nvSpPr>
          <p:cNvPr id="5" name="Text Placeholder 4"/>
          <p:cNvSpPr>
            <a:spLocks noGrp="1"/>
          </p:cNvSpPr>
          <p:nvPr>
            <p:ph type="body" idx="1"/>
          </p:nvPr>
        </p:nvSpPr>
        <p:spPr/>
        <p:txBody>
          <a:bodyPr/>
          <a:lstStyle/>
          <a:p>
            <a:pPr algn="ctr"/>
            <a:r>
              <a:rPr lang="en-US" sz="2800" dirty="0" smtClean="0">
                <a:solidFill>
                  <a:schemeClr val="bg1">
                    <a:lumMod val="85000"/>
                  </a:schemeClr>
                </a:solidFill>
              </a:rPr>
              <a:t>CoffeeScript</a:t>
            </a:r>
            <a:endParaRPr lang="en-US" sz="2800" dirty="0">
              <a:solidFill>
                <a:schemeClr val="bg1">
                  <a:lumMod val="85000"/>
                </a:schemeClr>
              </a:solidFill>
            </a:endParaRPr>
          </a:p>
        </p:txBody>
      </p:sp>
      <p:sp>
        <p:nvSpPr>
          <p:cNvPr id="6" name="Content Placeholder 5"/>
          <p:cNvSpPr>
            <a:spLocks noGrp="1"/>
          </p:cNvSpPr>
          <p:nvPr>
            <p:ph sz="half" idx="2"/>
          </p:nvPr>
        </p:nvSpPr>
        <p:spPr/>
        <p:txBody>
          <a:bodyPr/>
          <a:lstStyle/>
          <a:p>
            <a:pPr marL="0" indent="0">
              <a:buNone/>
            </a:pPr>
            <a:r>
              <a:rPr lang="en-US" sz="2000" dirty="0">
                <a:latin typeface="Consolas" pitchFamily="49" charset="0"/>
                <a:cs typeface="Consolas" pitchFamily="49" charset="0"/>
              </a:rPr>
              <a:t>numbers = [1..10]</a:t>
            </a:r>
          </a:p>
          <a:p>
            <a:pPr marL="0" indent="0">
              <a:buNone/>
            </a:pPr>
            <a:endParaRPr lang="en-US" sz="2000" dirty="0">
              <a:latin typeface="Consolas" pitchFamily="49" charset="0"/>
              <a:cs typeface="Consolas" pitchFamily="49" charset="0"/>
            </a:endParaRPr>
          </a:p>
          <a:p>
            <a:pPr marL="0" indent="0">
              <a:buNone/>
            </a:pPr>
            <a:r>
              <a:rPr lang="en-US" sz="2000" dirty="0" err="1">
                <a:latin typeface="Consolas" pitchFamily="49" charset="0"/>
                <a:cs typeface="Consolas" pitchFamily="49" charset="0"/>
              </a:rPr>
              <a:t>printNum</a:t>
            </a:r>
            <a:r>
              <a:rPr lang="en-US" sz="2000" dirty="0">
                <a:latin typeface="Consolas" pitchFamily="49" charset="0"/>
                <a:cs typeface="Consolas" pitchFamily="49" charset="0"/>
              </a:rPr>
              <a:t> = (number) -&gt;</a:t>
            </a:r>
          </a:p>
          <a:p>
            <a:pPr marL="0" indent="0">
              <a:buNone/>
            </a:pPr>
            <a:r>
              <a:rPr lang="en-US" sz="2000" dirty="0">
                <a:latin typeface="Consolas" pitchFamily="49" charset="0"/>
                <a:cs typeface="Consolas" pitchFamily="49" charset="0"/>
              </a:rPr>
              <a:t>  console.log "This is number #{number}"</a:t>
            </a:r>
          </a:p>
          <a:p>
            <a:pPr marL="0" indent="0">
              <a:buNone/>
            </a:pPr>
            <a:endParaRPr lang="en-US" sz="2000" dirty="0">
              <a:latin typeface="Consolas" pitchFamily="49" charset="0"/>
              <a:cs typeface="Consolas" pitchFamily="49" charset="0"/>
            </a:endParaRPr>
          </a:p>
          <a:p>
            <a:pPr marL="0" indent="0">
              <a:buNone/>
            </a:pPr>
            <a:r>
              <a:rPr lang="en-US" sz="2000" dirty="0" err="1">
                <a:latin typeface="Consolas" pitchFamily="49" charset="0"/>
                <a:cs typeface="Consolas" pitchFamily="49" charset="0"/>
              </a:rPr>
              <a:t>printNum</a:t>
            </a:r>
            <a:r>
              <a:rPr lang="en-US" sz="2000" dirty="0">
                <a:latin typeface="Consolas" pitchFamily="49" charset="0"/>
                <a:cs typeface="Consolas" pitchFamily="49" charset="0"/>
              </a:rPr>
              <a:t> </a:t>
            </a:r>
            <a:r>
              <a:rPr lang="en-US" sz="2000" dirty="0" err="1" smtClean="0">
                <a:latin typeface="Consolas" pitchFamily="49" charset="0"/>
                <a:cs typeface="Consolas" pitchFamily="49" charset="0"/>
              </a:rPr>
              <a:t>num</a:t>
            </a:r>
            <a:r>
              <a:rPr lang="en-US" sz="2000" dirty="0" smtClean="0">
                <a:latin typeface="Consolas" pitchFamily="49" charset="0"/>
                <a:cs typeface="Consolas" pitchFamily="49" charset="0"/>
              </a:rPr>
              <a:t> for </a:t>
            </a:r>
            <a:r>
              <a:rPr lang="en-US" sz="2000" dirty="0" err="1">
                <a:latin typeface="Consolas" pitchFamily="49" charset="0"/>
                <a:cs typeface="Consolas" pitchFamily="49" charset="0"/>
              </a:rPr>
              <a:t>num</a:t>
            </a:r>
            <a:r>
              <a:rPr lang="en-US" sz="2000" dirty="0">
                <a:latin typeface="Consolas" pitchFamily="49" charset="0"/>
                <a:cs typeface="Consolas" pitchFamily="49" charset="0"/>
              </a:rPr>
              <a:t> in numbers</a:t>
            </a:r>
          </a:p>
        </p:txBody>
      </p:sp>
      <p:sp>
        <p:nvSpPr>
          <p:cNvPr id="7" name="Text Placeholder 6"/>
          <p:cNvSpPr>
            <a:spLocks noGrp="1"/>
          </p:cNvSpPr>
          <p:nvPr>
            <p:ph type="body" sz="quarter" idx="3"/>
          </p:nvPr>
        </p:nvSpPr>
        <p:spPr/>
        <p:txBody>
          <a:bodyPr>
            <a:normAutofit/>
          </a:bodyPr>
          <a:lstStyle/>
          <a:p>
            <a:pPr algn="ctr"/>
            <a:r>
              <a:rPr lang="en-US" sz="2800" dirty="0" smtClean="0">
                <a:solidFill>
                  <a:schemeClr val="bg1">
                    <a:lumMod val="85000"/>
                  </a:schemeClr>
                </a:solidFill>
              </a:rPr>
              <a:t>JavaScript</a:t>
            </a:r>
            <a:endParaRPr lang="en-US" sz="2800" dirty="0">
              <a:solidFill>
                <a:schemeClr val="bg1">
                  <a:lumMod val="85000"/>
                </a:schemeClr>
              </a:solidFill>
            </a:endParaRPr>
          </a:p>
        </p:txBody>
      </p:sp>
      <p:sp>
        <p:nvSpPr>
          <p:cNvPr id="8" name="Content Placeholder 7"/>
          <p:cNvSpPr>
            <a:spLocks noGrp="1"/>
          </p:cNvSpPr>
          <p:nvPr>
            <p:ph sz="quarter" idx="4"/>
          </p:nvPr>
        </p:nvSpPr>
        <p:spPr>
          <a:xfrm>
            <a:off x="4645025" y="2174874"/>
            <a:ext cx="4041775" cy="4302125"/>
          </a:xfrm>
        </p:spPr>
        <p:txBody>
          <a:bodyPr>
            <a:normAutofit/>
          </a:bodyPr>
          <a:lstStyle/>
          <a:p>
            <a:pPr marL="0" indent="0">
              <a:buNone/>
            </a:pPr>
            <a:r>
              <a:rPr lang="en-US" sz="1600" dirty="0" err="1">
                <a:latin typeface="Consolas" pitchFamily="49" charset="0"/>
                <a:cs typeface="Consolas" pitchFamily="49" charset="0"/>
              </a:rPr>
              <a:t>var</a:t>
            </a:r>
            <a:r>
              <a:rPr lang="en-US" sz="1600" dirty="0">
                <a:latin typeface="Consolas" pitchFamily="49" charset="0"/>
                <a:cs typeface="Consolas" pitchFamily="49" charset="0"/>
              </a:rPr>
              <a:t> </a:t>
            </a:r>
            <a:r>
              <a:rPr lang="en-US" sz="1600" dirty="0" err="1">
                <a:latin typeface="Consolas" pitchFamily="49" charset="0"/>
                <a:cs typeface="Consolas" pitchFamily="49" charset="0"/>
              </a:rPr>
              <a:t>num</a:t>
            </a:r>
            <a:r>
              <a:rPr lang="en-US" sz="1600" dirty="0">
                <a:latin typeface="Consolas" pitchFamily="49" charset="0"/>
                <a:cs typeface="Consolas" pitchFamily="49" charset="0"/>
              </a:rPr>
              <a:t>, numbers, </a:t>
            </a:r>
            <a:r>
              <a:rPr lang="en-US" sz="1600" dirty="0" err="1">
                <a:latin typeface="Consolas" pitchFamily="49" charset="0"/>
                <a:cs typeface="Consolas" pitchFamily="49" charset="0"/>
              </a:rPr>
              <a:t>printNum</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_</a:t>
            </a:r>
            <a:r>
              <a:rPr lang="en-US" sz="1600" dirty="0" err="1">
                <a:latin typeface="Consolas" pitchFamily="49" charset="0"/>
                <a:cs typeface="Consolas" pitchFamily="49" charset="0"/>
              </a:rPr>
              <a:t>len</a:t>
            </a:r>
            <a:r>
              <a:rPr lang="en-US" sz="1600" dirty="0" smtClean="0">
                <a:latin typeface="Consolas" pitchFamily="49" charset="0"/>
                <a:cs typeface="Consolas" pitchFamily="49" charset="0"/>
              </a:rPr>
              <a:t>;</a:t>
            </a:r>
          </a:p>
          <a:p>
            <a:pPr marL="0" indent="0">
              <a:buNone/>
            </a:pPr>
            <a:r>
              <a:rPr lang="en-US" sz="1600" dirty="0" smtClean="0">
                <a:latin typeface="Consolas" pitchFamily="49" charset="0"/>
                <a:cs typeface="Consolas" pitchFamily="49" charset="0"/>
              </a:rPr>
              <a:t>numbers </a:t>
            </a:r>
            <a:r>
              <a:rPr lang="en-US" sz="1600" dirty="0">
                <a:latin typeface="Consolas" pitchFamily="49" charset="0"/>
                <a:cs typeface="Consolas" pitchFamily="49" charset="0"/>
              </a:rPr>
              <a:t>= [1, 2, 3, 4, 5, 6, 7, 8, 9, 10];</a:t>
            </a:r>
          </a:p>
          <a:p>
            <a:pPr marL="0" indent="0">
              <a:buNone/>
            </a:pPr>
            <a:endParaRPr lang="en-US" sz="1600" dirty="0" smtClean="0">
              <a:latin typeface="Consolas" pitchFamily="49" charset="0"/>
              <a:cs typeface="Consolas" pitchFamily="49" charset="0"/>
            </a:endParaRPr>
          </a:p>
          <a:p>
            <a:pPr marL="0" indent="0">
              <a:buNone/>
            </a:pPr>
            <a:r>
              <a:rPr lang="en-US" sz="1600" dirty="0" err="1" smtClean="0">
                <a:latin typeface="Consolas" pitchFamily="49" charset="0"/>
                <a:cs typeface="Consolas" pitchFamily="49" charset="0"/>
              </a:rPr>
              <a:t>printNum</a:t>
            </a:r>
            <a:r>
              <a:rPr lang="en-US" sz="1600" dirty="0" smtClean="0">
                <a:latin typeface="Consolas" pitchFamily="49" charset="0"/>
                <a:cs typeface="Consolas" pitchFamily="49" charset="0"/>
              </a:rPr>
              <a:t> </a:t>
            </a:r>
            <a:r>
              <a:rPr lang="en-US" sz="1600" dirty="0">
                <a:latin typeface="Consolas" pitchFamily="49" charset="0"/>
                <a:cs typeface="Consolas" pitchFamily="49" charset="0"/>
              </a:rPr>
              <a:t>= function(number) {</a:t>
            </a:r>
          </a:p>
          <a:p>
            <a:pPr marL="0" indent="0">
              <a:buNone/>
            </a:pPr>
            <a:r>
              <a:rPr lang="en-US" sz="1600" dirty="0">
                <a:latin typeface="Consolas" pitchFamily="49" charset="0"/>
                <a:cs typeface="Consolas" pitchFamily="49" charset="0"/>
              </a:rPr>
              <a:t>  return console.log("This is number " + number);</a:t>
            </a:r>
          </a:p>
          <a:p>
            <a:pPr marL="0" indent="0">
              <a:buNone/>
            </a:pPr>
            <a:r>
              <a:rPr lang="en-US" sz="1600" dirty="0">
                <a:latin typeface="Consolas" pitchFamily="49" charset="0"/>
                <a:cs typeface="Consolas" pitchFamily="49" charset="0"/>
              </a:rPr>
              <a:t>};</a:t>
            </a:r>
          </a:p>
          <a:p>
            <a:pPr marL="0" indent="0">
              <a:buNone/>
            </a:pPr>
            <a:endParaRPr lang="en-US" sz="1600" dirty="0" smtClean="0">
              <a:latin typeface="Consolas" pitchFamily="49" charset="0"/>
              <a:cs typeface="Consolas" pitchFamily="49" charset="0"/>
            </a:endParaRPr>
          </a:p>
          <a:p>
            <a:pPr marL="0" indent="0">
              <a:buNone/>
            </a:pPr>
            <a:r>
              <a:rPr lang="en-US" sz="1600" dirty="0" smtClean="0">
                <a:latin typeface="Consolas" pitchFamily="49" charset="0"/>
                <a:cs typeface="Consolas" pitchFamily="49" charset="0"/>
              </a:rPr>
              <a:t>for </a:t>
            </a:r>
            <a:r>
              <a:rPr lang="en-US" sz="1600" dirty="0">
                <a:latin typeface="Consolas" pitchFamily="49" charset="0"/>
                <a:cs typeface="Consolas" pitchFamily="49" charset="0"/>
              </a:rPr>
              <a:t>(_</a:t>
            </a:r>
            <a:r>
              <a:rPr lang="en-US" sz="1600" dirty="0" err="1">
                <a:latin typeface="Consolas" pitchFamily="49" charset="0"/>
                <a:cs typeface="Consolas" pitchFamily="49" charset="0"/>
              </a:rPr>
              <a:t>i</a:t>
            </a:r>
            <a:r>
              <a:rPr lang="en-US" sz="1600" dirty="0">
                <a:latin typeface="Consolas" pitchFamily="49" charset="0"/>
                <a:cs typeface="Consolas" pitchFamily="49" charset="0"/>
              </a:rPr>
              <a:t> = 0, _</a:t>
            </a:r>
            <a:r>
              <a:rPr lang="en-US" sz="1600" dirty="0" err="1">
                <a:latin typeface="Consolas" pitchFamily="49" charset="0"/>
                <a:cs typeface="Consolas" pitchFamily="49" charset="0"/>
              </a:rPr>
              <a:t>len</a:t>
            </a:r>
            <a:r>
              <a:rPr lang="en-US" sz="1600" dirty="0">
                <a:latin typeface="Consolas" pitchFamily="49" charset="0"/>
                <a:cs typeface="Consolas" pitchFamily="49" charset="0"/>
              </a:rPr>
              <a:t> = </a:t>
            </a:r>
            <a:r>
              <a:rPr lang="en-US" sz="1600" dirty="0" err="1">
                <a:latin typeface="Consolas" pitchFamily="49" charset="0"/>
                <a:cs typeface="Consolas" pitchFamily="49" charset="0"/>
              </a:rPr>
              <a:t>numbers.length</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&lt; _</a:t>
            </a:r>
            <a:r>
              <a:rPr lang="en-US" sz="1600" dirty="0" err="1">
                <a:latin typeface="Consolas" pitchFamily="49" charset="0"/>
                <a:cs typeface="Consolas" pitchFamily="49" charset="0"/>
              </a:rPr>
              <a:t>len</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a:t>
            </a:r>
          </a:p>
          <a:p>
            <a:pPr marL="0" indent="0">
              <a:buNone/>
            </a:pPr>
            <a:r>
              <a:rPr lang="en-US" sz="1600" dirty="0">
                <a:latin typeface="Consolas" pitchFamily="49" charset="0"/>
                <a:cs typeface="Consolas" pitchFamily="49" charset="0"/>
              </a:rPr>
              <a:t>  </a:t>
            </a:r>
            <a:r>
              <a:rPr lang="en-US" sz="1600" dirty="0" err="1">
                <a:latin typeface="Consolas" pitchFamily="49" charset="0"/>
                <a:cs typeface="Consolas" pitchFamily="49" charset="0"/>
              </a:rPr>
              <a:t>num</a:t>
            </a:r>
            <a:r>
              <a:rPr lang="en-US" sz="1600" dirty="0">
                <a:latin typeface="Consolas" pitchFamily="49" charset="0"/>
                <a:cs typeface="Consolas" pitchFamily="49" charset="0"/>
              </a:rPr>
              <a:t> = numbers[_</a:t>
            </a:r>
            <a:r>
              <a:rPr lang="en-US" sz="1600" dirty="0" err="1">
                <a:latin typeface="Consolas" pitchFamily="49" charset="0"/>
                <a:cs typeface="Consolas" pitchFamily="49" charset="0"/>
              </a:rPr>
              <a:t>i</a:t>
            </a:r>
            <a:r>
              <a:rPr lang="en-US" sz="1600" dirty="0">
                <a:latin typeface="Consolas" pitchFamily="49" charset="0"/>
                <a:cs typeface="Consolas" pitchFamily="49" charset="0"/>
              </a:rPr>
              <a:t>];</a:t>
            </a:r>
          </a:p>
          <a:p>
            <a:pPr marL="0" indent="0">
              <a:buNone/>
            </a:pPr>
            <a:r>
              <a:rPr lang="en-US" sz="1600" dirty="0">
                <a:latin typeface="Consolas" pitchFamily="49" charset="0"/>
                <a:cs typeface="Consolas" pitchFamily="49" charset="0"/>
              </a:rPr>
              <a:t>  </a:t>
            </a:r>
            <a:r>
              <a:rPr lang="en-US" sz="1600" dirty="0" err="1" smtClean="0">
                <a:latin typeface="Consolas" pitchFamily="49" charset="0"/>
                <a:cs typeface="Consolas" pitchFamily="49" charset="0"/>
              </a:rPr>
              <a:t>printNum</a:t>
            </a:r>
            <a:r>
              <a:rPr lang="en-US" sz="1600" dirty="0" smtClean="0">
                <a:latin typeface="Consolas" pitchFamily="49" charset="0"/>
                <a:cs typeface="Consolas" pitchFamily="49" charset="0"/>
              </a:rPr>
              <a:t>(</a:t>
            </a:r>
            <a:r>
              <a:rPr lang="en-US" sz="1600" dirty="0" err="1" smtClean="0">
                <a:latin typeface="Consolas" pitchFamily="49" charset="0"/>
                <a:cs typeface="Consolas" pitchFamily="49" charset="0"/>
              </a:rPr>
              <a:t>num</a:t>
            </a:r>
            <a:r>
              <a:rPr lang="en-US" sz="1600" dirty="0" smtClean="0">
                <a:latin typeface="Consolas" pitchFamily="49" charset="0"/>
                <a:cs typeface="Consolas" pitchFamily="49" charset="0"/>
              </a:rPr>
              <a:t>);</a:t>
            </a:r>
            <a:endParaRPr lang="en-US" sz="1600" dirty="0">
              <a:latin typeface="Consolas" pitchFamily="49" charset="0"/>
              <a:cs typeface="Consolas" pitchFamily="49" charset="0"/>
            </a:endParaRPr>
          </a:p>
          <a:p>
            <a:pPr marL="0" indent="0">
              <a:buNone/>
            </a:pPr>
            <a:r>
              <a:rPr lang="en-US" sz="1600" dirty="0">
                <a:latin typeface="Consolas" pitchFamily="49" charset="0"/>
                <a:cs typeface="Consolas" pitchFamily="49" charset="0"/>
              </a:rPr>
              <a:t>}</a:t>
            </a:r>
          </a:p>
        </p:txBody>
      </p:sp>
      <p:sp>
        <p:nvSpPr>
          <p:cNvPr id="2" name="Slide Number Placeholder 1"/>
          <p:cNvSpPr>
            <a:spLocks noGrp="1"/>
          </p:cNvSpPr>
          <p:nvPr>
            <p:ph type="sldNum" sz="quarter" idx="12"/>
          </p:nvPr>
        </p:nvSpPr>
        <p:spPr/>
        <p:txBody>
          <a:bodyPr/>
          <a:lstStyle/>
          <a:p>
            <a:fld id="{D1DD3D2D-3457-4AE7-8067-8EDDEBEFF28A}" type="slidenum">
              <a:rPr lang="en-US" smtClean="0"/>
              <a:pPr/>
              <a:t>23</a:t>
            </a:fld>
            <a:endParaRPr lang="en-US"/>
          </a:p>
        </p:txBody>
      </p:sp>
    </p:spTree>
    <p:extLst>
      <p:ext uri="{BB962C8B-B14F-4D97-AF65-F5344CB8AC3E}">
        <p14:creationId xmlns:p14="http://schemas.microsoft.com/office/powerpoint/2010/main" val="2384567405"/>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6">
                                            <p:txEl>
                                              <p:pRg st="2" end="2"/>
                                            </p:txEl>
                                          </p:spTgt>
                                        </p:tgtEl>
                                        <p:attrNameLst>
                                          <p:attrName>style.color</p:attrName>
                                        </p:attrNameLst>
                                      </p:cBhvr>
                                      <p:to>
                                        <a:schemeClr val="accent2"/>
                                      </p:to>
                                    </p:animClr>
                                    <p:animClr clrSpc="rgb" dir="cw">
                                      <p:cBhvr>
                                        <p:cTn id="7" dur="500" fill="hold"/>
                                        <p:tgtEl>
                                          <p:spTgt spid="6">
                                            <p:txEl>
                                              <p:pRg st="2" end="2"/>
                                            </p:txEl>
                                          </p:spTgt>
                                        </p:tgtEl>
                                        <p:attrNameLst>
                                          <p:attrName>fillcolor</p:attrName>
                                        </p:attrNameLst>
                                      </p:cBhvr>
                                      <p:to>
                                        <a:schemeClr val="accent2"/>
                                      </p:to>
                                    </p:animClr>
                                    <p:set>
                                      <p:cBhvr>
                                        <p:cTn id="8" dur="500" fill="hold"/>
                                        <p:tgtEl>
                                          <p:spTgt spid="6">
                                            <p:txEl>
                                              <p:pRg st="2" end="2"/>
                                            </p:txEl>
                                          </p:spTgt>
                                        </p:tgtEl>
                                        <p:attrNameLst>
                                          <p:attrName>fill.type</p:attrName>
                                        </p:attrNameLst>
                                      </p:cBhvr>
                                      <p:to>
                                        <p:strVal val="solid"/>
                                      </p:to>
                                    </p:set>
                                    <p:set>
                                      <p:cBhvr>
                                        <p:cTn id="9" dur="500" fill="hold"/>
                                        <p:tgtEl>
                                          <p:spTgt spid="6">
                                            <p:txEl>
                                              <p:pRg st="2" end="2"/>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nodeType="clickEffect">
                                  <p:stCondLst>
                                    <p:cond delay="0"/>
                                  </p:stCondLst>
                                  <p:childTnLst>
                                    <p:animClr clrSpc="rgb" dir="cw">
                                      <p:cBhvr override="childStyle">
                                        <p:cTn id="13" dur="500" fill="hold"/>
                                        <p:tgtEl>
                                          <p:spTgt spid="8">
                                            <p:txEl>
                                              <p:pRg st="3" end="3"/>
                                            </p:txEl>
                                          </p:spTgt>
                                        </p:tgtEl>
                                        <p:attrNameLst>
                                          <p:attrName>style.color</p:attrName>
                                        </p:attrNameLst>
                                      </p:cBhvr>
                                      <p:to>
                                        <a:schemeClr val="accent2"/>
                                      </p:to>
                                    </p:animClr>
                                    <p:animClr clrSpc="rgb" dir="cw">
                                      <p:cBhvr>
                                        <p:cTn id="14" dur="500" fill="hold"/>
                                        <p:tgtEl>
                                          <p:spTgt spid="8">
                                            <p:txEl>
                                              <p:pRg st="3" end="3"/>
                                            </p:txEl>
                                          </p:spTgt>
                                        </p:tgtEl>
                                        <p:attrNameLst>
                                          <p:attrName>fillcolor</p:attrName>
                                        </p:attrNameLst>
                                      </p:cBhvr>
                                      <p:to>
                                        <a:schemeClr val="accent2"/>
                                      </p:to>
                                    </p:animClr>
                                    <p:set>
                                      <p:cBhvr>
                                        <p:cTn id="15" dur="500" fill="hold"/>
                                        <p:tgtEl>
                                          <p:spTgt spid="8">
                                            <p:txEl>
                                              <p:pRg st="3" end="3"/>
                                            </p:txEl>
                                          </p:spTgt>
                                        </p:tgtEl>
                                        <p:attrNameLst>
                                          <p:attrName>fill.type</p:attrName>
                                        </p:attrNameLst>
                                      </p:cBhvr>
                                      <p:to>
                                        <p:strVal val="solid"/>
                                      </p:to>
                                    </p:set>
                                    <p:set>
                                      <p:cBhvr>
                                        <p:cTn id="16" dur="500" fill="hold"/>
                                        <p:tgtEl>
                                          <p:spTgt spid="8">
                                            <p:txEl>
                                              <p:pRg st="3" end="3"/>
                                            </p:txEl>
                                          </p:spTgt>
                                        </p:tgtEl>
                                        <p:attrNameLst>
                                          <p:attrName>fill.on</p:attrName>
                                        </p:attrNameLst>
                                      </p:cBhvr>
                                      <p:to>
                                        <p:strVal val="true"/>
                                      </p:to>
                                    </p:set>
                                  </p:childTnLst>
                                </p:cTn>
                              </p:par>
                              <p:par>
                                <p:cTn id="17" presetID="19" presetClass="emph" presetSubtype="0" fill="hold" nodeType="withEffect">
                                  <p:stCondLst>
                                    <p:cond delay="0"/>
                                  </p:stCondLst>
                                  <p:childTnLst>
                                    <p:animClr clrSpc="rgb" dir="cw">
                                      <p:cBhvr override="childStyle">
                                        <p:cTn id="18" dur="500" fill="hold"/>
                                        <p:tgtEl>
                                          <p:spTgt spid="8">
                                            <p:txEl>
                                              <p:pRg st="5" end="5"/>
                                            </p:txEl>
                                          </p:spTgt>
                                        </p:tgtEl>
                                        <p:attrNameLst>
                                          <p:attrName>style.color</p:attrName>
                                        </p:attrNameLst>
                                      </p:cBhvr>
                                      <p:to>
                                        <a:schemeClr val="accent2"/>
                                      </p:to>
                                    </p:animClr>
                                    <p:animClr clrSpc="rgb" dir="cw">
                                      <p:cBhvr>
                                        <p:cTn id="19" dur="500" fill="hold"/>
                                        <p:tgtEl>
                                          <p:spTgt spid="8">
                                            <p:txEl>
                                              <p:pRg st="5" end="5"/>
                                            </p:txEl>
                                          </p:spTgt>
                                        </p:tgtEl>
                                        <p:attrNameLst>
                                          <p:attrName>fillcolor</p:attrName>
                                        </p:attrNameLst>
                                      </p:cBhvr>
                                      <p:to>
                                        <a:schemeClr val="accent2"/>
                                      </p:to>
                                    </p:animClr>
                                    <p:set>
                                      <p:cBhvr>
                                        <p:cTn id="20" dur="500" fill="hold"/>
                                        <p:tgtEl>
                                          <p:spTgt spid="8">
                                            <p:txEl>
                                              <p:pRg st="5" end="5"/>
                                            </p:txEl>
                                          </p:spTgt>
                                        </p:tgtEl>
                                        <p:attrNameLst>
                                          <p:attrName>fill.type</p:attrName>
                                        </p:attrNameLst>
                                      </p:cBhvr>
                                      <p:to>
                                        <p:strVal val="solid"/>
                                      </p:to>
                                    </p:set>
                                    <p:set>
                                      <p:cBhvr>
                                        <p:cTn id="21" dur="500" fill="hold"/>
                                        <p:tgtEl>
                                          <p:spTgt spid="8">
                                            <p:txEl>
                                              <p:pRg st="5" end="5"/>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Conceptual Equivalence</a:t>
            </a:r>
            <a:endParaRPr lang="en-US" dirty="0"/>
          </a:p>
        </p:txBody>
      </p:sp>
      <p:sp>
        <p:nvSpPr>
          <p:cNvPr id="5" name="Text Placeholder 4"/>
          <p:cNvSpPr>
            <a:spLocks noGrp="1"/>
          </p:cNvSpPr>
          <p:nvPr>
            <p:ph type="body" idx="1"/>
          </p:nvPr>
        </p:nvSpPr>
        <p:spPr/>
        <p:txBody>
          <a:bodyPr/>
          <a:lstStyle/>
          <a:p>
            <a:pPr algn="ctr"/>
            <a:r>
              <a:rPr lang="en-US" sz="2800" dirty="0" smtClean="0">
                <a:solidFill>
                  <a:schemeClr val="bg1">
                    <a:lumMod val="85000"/>
                  </a:schemeClr>
                </a:solidFill>
              </a:rPr>
              <a:t>CoffeeScript</a:t>
            </a:r>
            <a:endParaRPr lang="en-US" sz="2800" dirty="0">
              <a:solidFill>
                <a:schemeClr val="bg1">
                  <a:lumMod val="85000"/>
                </a:schemeClr>
              </a:solidFill>
            </a:endParaRPr>
          </a:p>
        </p:txBody>
      </p:sp>
      <p:sp>
        <p:nvSpPr>
          <p:cNvPr id="6" name="Content Placeholder 5"/>
          <p:cNvSpPr>
            <a:spLocks noGrp="1"/>
          </p:cNvSpPr>
          <p:nvPr>
            <p:ph sz="half" idx="2"/>
          </p:nvPr>
        </p:nvSpPr>
        <p:spPr/>
        <p:txBody>
          <a:bodyPr/>
          <a:lstStyle/>
          <a:p>
            <a:pPr marL="0" indent="0">
              <a:buNone/>
            </a:pPr>
            <a:r>
              <a:rPr lang="en-US" sz="2000" dirty="0">
                <a:latin typeface="Consolas" pitchFamily="49" charset="0"/>
                <a:cs typeface="Consolas" pitchFamily="49" charset="0"/>
              </a:rPr>
              <a:t>numbers = [1..10]</a:t>
            </a:r>
          </a:p>
          <a:p>
            <a:pPr marL="0" indent="0">
              <a:buNone/>
            </a:pPr>
            <a:endParaRPr lang="en-US" sz="2000" dirty="0">
              <a:latin typeface="Consolas" pitchFamily="49" charset="0"/>
              <a:cs typeface="Consolas" pitchFamily="49" charset="0"/>
            </a:endParaRPr>
          </a:p>
          <a:p>
            <a:pPr marL="0" indent="0">
              <a:buNone/>
            </a:pPr>
            <a:r>
              <a:rPr lang="en-US" sz="2000" dirty="0" err="1">
                <a:latin typeface="Consolas" pitchFamily="49" charset="0"/>
                <a:cs typeface="Consolas" pitchFamily="49" charset="0"/>
              </a:rPr>
              <a:t>printNum</a:t>
            </a:r>
            <a:r>
              <a:rPr lang="en-US" sz="2000" dirty="0">
                <a:latin typeface="Consolas" pitchFamily="49" charset="0"/>
                <a:cs typeface="Consolas" pitchFamily="49" charset="0"/>
              </a:rPr>
              <a:t> = (number) -&gt;</a:t>
            </a:r>
          </a:p>
          <a:p>
            <a:pPr marL="0" indent="0">
              <a:buNone/>
            </a:pPr>
            <a:r>
              <a:rPr lang="en-US" sz="2000" dirty="0">
                <a:latin typeface="Consolas" pitchFamily="49" charset="0"/>
                <a:cs typeface="Consolas" pitchFamily="49" charset="0"/>
              </a:rPr>
              <a:t>  console.log "This is number #{number}"</a:t>
            </a:r>
          </a:p>
          <a:p>
            <a:pPr marL="0" indent="0">
              <a:buNone/>
            </a:pPr>
            <a:endParaRPr lang="en-US" sz="2000" dirty="0">
              <a:latin typeface="Consolas" pitchFamily="49" charset="0"/>
              <a:cs typeface="Consolas" pitchFamily="49" charset="0"/>
            </a:endParaRPr>
          </a:p>
          <a:p>
            <a:pPr marL="0" indent="0">
              <a:buNone/>
            </a:pPr>
            <a:r>
              <a:rPr lang="en-US" sz="2000" dirty="0" err="1" smtClean="0">
                <a:latin typeface="Consolas" pitchFamily="49" charset="0"/>
                <a:cs typeface="Consolas" pitchFamily="49" charset="0"/>
              </a:rPr>
              <a:t>printNum</a:t>
            </a:r>
            <a:r>
              <a:rPr lang="en-US" sz="2000" dirty="0" smtClean="0">
                <a:latin typeface="Consolas" pitchFamily="49" charset="0"/>
                <a:cs typeface="Consolas" pitchFamily="49" charset="0"/>
              </a:rPr>
              <a:t> </a:t>
            </a:r>
            <a:r>
              <a:rPr lang="en-US" sz="2000" dirty="0" err="1" smtClean="0">
                <a:latin typeface="Consolas" pitchFamily="49" charset="0"/>
                <a:cs typeface="Consolas" pitchFamily="49" charset="0"/>
              </a:rPr>
              <a:t>num</a:t>
            </a:r>
            <a:r>
              <a:rPr lang="en-US" sz="2000" dirty="0" smtClean="0">
                <a:latin typeface="Consolas" pitchFamily="49" charset="0"/>
                <a:cs typeface="Consolas" pitchFamily="49" charset="0"/>
              </a:rPr>
              <a:t> </a:t>
            </a:r>
            <a:r>
              <a:rPr lang="en-US" sz="2000" dirty="0">
                <a:latin typeface="Consolas" pitchFamily="49" charset="0"/>
                <a:cs typeface="Consolas" pitchFamily="49" charset="0"/>
              </a:rPr>
              <a:t>for </a:t>
            </a:r>
            <a:r>
              <a:rPr lang="en-US" sz="2000" dirty="0" err="1">
                <a:latin typeface="Consolas" pitchFamily="49" charset="0"/>
                <a:cs typeface="Consolas" pitchFamily="49" charset="0"/>
              </a:rPr>
              <a:t>num</a:t>
            </a:r>
            <a:r>
              <a:rPr lang="en-US" sz="2000" dirty="0">
                <a:latin typeface="Consolas" pitchFamily="49" charset="0"/>
                <a:cs typeface="Consolas" pitchFamily="49" charset="0"/>
              </a:rPr>
              <a:t> in numbers</a:t>
            </a:r>
          </a:p>
        </p:txBody>
      </p:sp>
      <p:sp>
        <p:nvSpPr>
          <p:cNvPr id="7" name="Text Placeholder 6"/>
          <p:cNvSpPr>
            <a:spLocks noGrp="1"/>
          </p:cNvSpPr>
          <p:nvPr>
            <p:ph type="body" sz="quarter" idx="3"/>
          </p:nvPr>
        </p:nvSpPr>
        <p:spPr/>
        <p:txBody>
          <a:bodyPr>
            <a:normAutofit/>
          </a:bodyPr>
          <a:lstStyle/>
          <a:p>
            <a:pPr algn="ctr"/>
            <a:r>
              <a:rPr lang="en-US" sz="2800" dirty="0" smtClean="0">
                <a:solidFill>
                  <a:schemeClr val="bg1">
                    <a:lumMod val="85000"/>
                  </a:schemeClr>
                </a:solidFill>
              </a:rPr>
              <a:t>JavaScript</a:t>
            </a:r>
            <a:endParaRPr lang="en-US" sz="2800" dirty="0">
              <a:solidFill>
                <a:schemeClr val="bg1">
                  <a:lumMod val="85000"/>
                </a:schemeClr>
              </a:solidFill>
            </a:endParaRPr>
          </a:p>
        </p:txBody>
      </p:sp>
      <p:sp>
        <p:nvSpPr>
          <p:cNvPr id="8" name="Content Placeholder 7"/>
          <p:cNvSpPr>
            <a:spLocks noGrp="1"/>
          </p:cNvSpPr>
          <p:nvPr>
            <p:ph sz="quarter" idx="4"/>
          </p:nvPr>
        </p:nvSpPr>
        <p:spPr>
          <a:xfrm>
            <a:off x="4645025" y="2174874"/>
            <a:ext cx="4041775" cy="4302125"/>
          </a:xfrm>
        </p:spPr>
        <p:txBody>
          <a:bodyPr>
            <a:normAutofit/>
          </a:bodyPr>
          <a:lstStyle/>
          <a:p>
            <a:pPr marL="0" indent="0">
              <a:buNone/>
            </a:pPr>
            <a:r>
              <a:rPr lang="en-US" sz="1600" dirty="0" err="1">
                <a:latin typeface="Consolas" pitchFamily="49" charset="0"/>
                <a:cs typeface="Consolas" pitchFamily="49" charset="0"/>
              </a:rPr>
              <a:t>var</a:t>
            </a:r>
            <a:r>
              <a:rPr lang="en-US" sz="1600" dirty="0">
                <a:latin typeface="Consolas" pitchFamily="49" charset="0"/>
                <a:cs typeface="Consolas" pitchFamily="49" charset="0"/>
              </a:rPr>
              <a:t> </a:t>
            </a:r>
            <a:r>
              <a:rPr lang="en-US" sz="1600" dirty="0" err="1">
                <a:latin typeface="Consolas" pitchFamily="49" charset="0"/>
                <a:cs typeface="Consolas" pitchFamily="49" charset="0"/>
              </a:rPr>
              <a:t>num</a:t>
            </a:r>
            <a:r>
              <a:rPr lang="en-US" sz="1600" dirty="0">
                <a:latin typeface="Consolas" pitchFamily="49" charset="0"/>
                <a:cs typeface="Consolas" pitchFamily="49" charset="0"/>
              </a:rPr>
              <a:t>, numbers, </a:t>
            </a:r>
            <a:r>
              <a:rPr lang="en-US" sz="1600" dirty="0" err="1">
                <a:latin typeface="Consolas" pitchFamily="49" charset="0"/>
                <a:cs typeface="Consolas" pitchFamily="49" charset="0"/>
              </a:rPr>
              <a:t>printNum</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_</a:t>
            </a:r>
            <a:r>
              <a:rPr lang="en-US" sz="1600" dirty="0" err="1">
                <a:latin typeface="Consolas" pitchFamily="49" charset="0"/>
                <a:cs typeface="Consolas" pitchFamily="49" charset="0"/>
              </a:rPr>
              <a:t>len</a:t>
            </a:r>
            <a:r>
              <a:rPr lang="en-US" sz="1600" dirty="0" smtClean="0">
                <a:latin typeface="Consolas" pitchFamily="49" charset="0"/>
                <a:cs typeface="Consolas" pitchFamily="49" charset="0"/>
              </a:rPr>
              <a:t>;</a:t>
            </a:r>
          </a:p>
          <a:p>
            <a:pPr marL="0" indent="0">
              <a:buNone/>
            </a:pPr>
            <a:r>
              <a:rPr lang="en-US" sz="1600" dirty="0" smtClean="0">
                <a:latin typeface="Consolas" pitchFamily="49" charset="0"/>
                <a:cs typeface="Consolas" pitchFamily="49" charset="0"/>
              </a:rPr>
              <a:t>numbers </a:t>
            </a:r>
            <a:r>
              <a:rPr lang="en-US" sz="1600" dirty="0">
                <a:latin typeface="Consolas" pitchFamily="49" charset="0"/>
                <a:cs typeface="Consolas" pitchFamily="49" charset="0"/>
              </a:rPr>
              <a:t>= [1, 2, 3, 4, 5, 6, 7, 8, 9, 10];</a:t>
            </a:r>
          </a:p>
          <a:p>
            <a:pPr marL="0" indent="0">
              <a:buNone/>
            </a:pPr>
            <a:endParaRPr lang="en-US" sz="1600" dirty="0" smtClean="0">
              <a:latin typeface="Consolas" pitchFamily="49" charset="0"/>
              <a:cs typeface="Consolas" pitchFamily="49" charset="0"/>
            </a:endParaRPr>
          </a:p>
          <a:p>
            <a:pPr marL="0" indent="0">
              <a:buNone/>
            </a:pPr>
            <a:r>
              <a:rPr lang="en-US" sz="1600" dirty="0" err="1" smtClean="0">
                <a:latin typeface="Consolas" pitchFamily="49" charset="0"/>
                <a:cs typeface="Consolas" pitchFamily="49" charset="0"/>
              </a:rPr>
              <a:t>printNum</a:t>
            </a:r>
            <a:r>
              <a:rPr lang="en-US" sz="1600" dirty="0" smtClean="0">
                <a:latin typeface="Consolas" pitchFamily="49" charset="0"/>
                <a:cs typeface="Consolas" pitchFamily="49" charset="0"/>
              </a:rPr>
              <a:t> </a:t>
            </a:r>
            <a:r>
              <a:rPr lang="en-US" sz="1600" dirty="0">
                <a:latin typeface="Consolas" pitchFamily="49" charset="0"/>
                <a:cs typeface="Consolas" pitchFamily="49" charset="0"/>
              </a:rPr>
              <a:t>= function(number) {</a:t>
            </a:r>
          </a:p>
          <a:p>
            <a:pPr marL="0" indent="0">
              <a:buNone/>
            </a:pPr>
            <a:r>
              <a:rPr lang="en-US" sz="1600" dirty="0">
                <a:latin typeface="Consolas" pitchFamily="49" charset="0"/>
                <a:cs typeface="Consolas" pitchFamily="49" charset="0"/>
              </a:rPr>
              <a:t>  return console.log("This is number " + number);</a:t>
            </a:r>
          </a:p>
          <a:p>
            <a:pPr marL="0" indent="0">
              <a:buNone/>
            </a:pPr>
            <a:r>
              <a:rPr lang="en-US" sz="1600" dirty="0">
                <a:latin typeface="Consolas" pitchFamily="49" charset="0"/>
                <a:cs typeface="Consolas" pitchFamily="49" charset="0"/>
              </a:rPr>
              <a:t>};</a:t>
            </a:r>
          </a:p>
          <a:p>
            <a:pPr marL="0" indent="0">
              <a:buNone/>
            </a:pPr>
            <a:endParaRPr lang="en-US" sz="1600" dirty="0" smtClean="0">
              <a:latin typeface="Consolas" pitchFamily="49" charset="0"/>
              <a:cs typeface="Consolas" pitchFamily="49" charset="0"/>
            </a:endParaRPr>
          </a:p>
          <a:p>
            <a:pPr marL="0" indent="0">
              <a:buNone/>
            </a:pPr>
            <a:r>
              <a:rPr lang="en-US" sz="1600" dirty="0" smtClean="0">
                <a:latin typeface="Consolas" pitchFamily="49" charset="0"/>
                <a:cs typeface="Consolas" pitchFamily="49" charset="0"/>
              </a:rPr>
              <a:t>for </a:t>
            </a:r>
            <a:r>
              <a:rPr lang="en-US" sz="1600" dirty="0">
                <a:latin typeface="Consolas" pitchFamily="49" charset="0"/>
                <a:cs typeface="Consolas" pitchFamily="49" charset="0"/>
              </a:rPr>
              <a:t>(_</a:t>
            </a:r>
            <a:r>
              <a:rPr lang="en-US" sz="1600" dirty="0" err="1">
                <a:latin typeface="Consolas" pitchFamily="49" charset="0"/>
                <a:cs typeface="Consolas" pitchFamily="49" charset="0"/>
              </a:rPr>
              <a:t>i</a:t>
            </a:r>
            <a:r>
              <a:rPr lang="en-US" sz="1600" dirty="0">
                <a:latin typeface="Consolas" pitchFamily="49" charset="0"/>
                <a:cs typeface="Consolas" pitchFamily="49" charset="0"/>
              </a:rPr>
              <a:t> = 0, _</a:t>
            </a:r>
            <a:r>
              <a:rPr lang="en-US" sz="1600" dirty="0" err="1">
                <a:latin typeface="Consolas" pitchFamily="49" charset="0"/>
                <a:cs typeface="Consolas" pitchFamily="49" charset="0"/>
              </a:rPr>
              <a:t>len</a:t>
            </a:r>
            <a:r>
              <a:rPr lang="en-US" sz="1600" dirty="0">
                <a:latin typeface="Consolas" pitchFamily="49" charset="0"/>
                <a:cs typeface="Consolas" pitchFamily="49" charset="0"/>
              </a:rPr>
              <a:t> = </a:t>
            </a:r>
            <a:r>
              <a:rPr lang="en-US" sz="1600" dirty="0" err="1">
                <a:latin typeface="Consolas" pitchFamily="49" charset="0"/>
                <a:cs typeface="Consolas" pitchFamily="49" charset="0"/>
              </a:rPr>
              <a:t>numbers.length</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&lt; _</a:t>
            </a:r>
            <a:r>
              <a:rPr lang="en-US" sz="1600" dirty="0" err="1">
                <a:latin typeface="Consolas" pitchFamily="49" charset="0"/>
                <a:cs typeface="Consolas" pitchFamily="49" charset="0"/>
              </a:rPr>
              <a:t>len</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a:t>
            </a:r>
          </a:p>
          <a:p>
            <a:pPr marL="0" indent="0">
              <a:buNone/>
            </a:pPr>
            <a:r>
              <a:rPr lang="en-US" sz="1600" dirty="0">
                <a:latin typeface="Consolas" pitchFamily="49" charset="0"/>
                <a:cs typeface="Consolas" pitchFamily="49" charset="0"/>
              </a:rPr>
              <a:t>  </a:t>
            </a:r>
            <a:r>
              <a:rPr lang="en-US" sz="1600" dirty="0" err="1">
                <a:latin typeface="Consolas" pitchFamily="49" charset="0"/>
                <a:cs typeface="Consolas" pitchFamily="49" charset="0"/>
              </a:rPr>
              <a:t>num</a:t>
            </a:r>
            <a:r>
              <a:rPr lang="en-US" sz="1600" dirty="0">
                <a:latin typeface="Consolas" pitchFamily="49" charset="0"/>
                <a:cs typeface="Consolas" pitchFamily="49" charset="0"/>
              </a:rPr>
              <a:t> = numbers[_</a:t>
            </a:r>
            <a:r>
              <a:rPr lang="en-US" sz="1600" dirty="0" err="1">
                <a:latin typeface="Consolas" pitchFamily="49" charset="0"/>
                <a:cs typeface="Consolas" pitchFamily="49" charset="0"/>
              </a:rPr>
              <a:t>i</a:t>
            </a:r>
            <a:r>
              <a:rPr lang="en-US" sz="1600" dirty="0">
                <a:latin typeface="Consolas" pitchFamily="49" charset="0"/>
                <a:cs typeface="Consolas" pitchFamily="49" charset="0"/>
              </a:rPr>
              <a:t>];</a:t>
            </a:r>
          </a:p>
          <a:p>
            <a:pPr marL="0" indent="0">
              <a:buNone/>
            </a:pPr>
            <a:r>
              <a:rPr lang="en-US" sz="1600" dirty="0">
                <a:latin typeface="Consolas" pitchFamily="49" charset="0"/>
                <a:cs typeface="Consolas" pitchFamily="49" charset="0"/>
              </a:rPr>
              <a:t>  </a:t>
            </a:r>
            <a:r>
              <a:rPr lang="en-US" sz="1600" dirty="0" err="1" smtClean="0">
                <a:latin typeface="Consolas" pitchFamily="49" charset="0"/>
                <a:cs typeface="Consolas" pitchFamily="49" charset="0"/>
              </a:rPr>
              <a:t>printNum</a:t>
            </a:r>
            <a:r>
              <a:rPr lang="en-US" sz="1600" dirty="0" smtClean="0">
                <a:latin typeface="Consolas" pitchFamily="49" charset="0"/>
                <a:cs typeface="Consolas" pitchFamily="49" charset="0"/>
              </a:rPr>
              <a:t>(</a:t>
            </a:r>
            <a:r>
              <a:rPr lang="en-US" sz="1600" dirty="0" err="1" smtClean="0">
                <a:latin typeface="Consolas" pitchFamily="49" charset="0"/>
                <a:cs typeface="Consolas" pitchFamily="49" charset="0"/>
              </a:rPr>
              <a:t>num</a:t>
            </a:r>
            <a:r>
              <a:rPr lang="en-US" sz="1600" dirty="0" smtClean="0">
                <a:latin typeface="Consolas" pitchFamily="49" charset="0"/>
                <a:cs typeface="Consolas" pitchFamily="49" charset="0"/>
              </a:rPr>
              <a:t>);</a:t>
            </a:r>
            <a:endParaRPr lang="en-US" sz="1600" dirty="0">
              <a:latin typeface="Consolas" pitchFamily="49" charset="0"/>
              <a:cs typeface="Consolas" pitchFamily="49" charset="0"/>
            </a:endParaRPr>
          </a:p>
          <a:p>
            <a:pPr marL="0" indent="0">
              <a:buNone/>
            </a:pPr>
            <a:r>
              <a:rPr lang="en-US" sz="1600" dirty="0">
                <a:latin typeface="Consolas" pitchFamily="49" charset="0"/>
                <a:cs typeface="Consolas" pitchFamily="49" charset="0"/>
              </a:rPr>
              <a:t>}</a:t>
            </a:r>
          </a:p>
        </p:txBody>
      </p:sp>
      <p:sp>
        <p:nvSpPr>
          <p:cNvPr id="2" name="Slide Number Placeholder 1"/>
          <p:cNvSpPr>
            <a:spLocks noGrp="1"/>
          </p:cNvSpPr>
          <p:nvPr>
            <p:ph type="sldNum" sz="quarter" idx="12"/>
          </p:nvPr>
        </p:nvSpPr>
        <p:spPr/>
        <p:txBody>
          <a:bodyPr/>
          <a:lstStyle/>
          <a:p>
            <a:fld id="{D1DD3D2D-3457-4AE7-8067-8EDDEBEFF28A}" type="slidenum">
              <a:rPr lang="en-US" smtClean="0"/>
              <a:pPr/>
              <a:t>24</a:t>
            </a:fld>
            <a:endParaRPr lang="en-US"/>
          </a:p>
        </p:txBody>
      </p:sp>
    </p:spTree>
    <p:extLst>
      <p:ext uri="{BB962C8B-B14F-4D97-AF65-F5344CB8AC3E}">
        <p14:creationId xmlns:p14="http://schemas.microsoft.com/office/powerpoint/2010/main" val="2384567405"/>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6">
                                            <p:txEl>
                                              <p:pRg st="3" end="3"/>
                                            </p:txEl>
                                          </p:spTgt>
                                        </p:tgtEl>
                                        <p:attrNameLst>
                                          <p:attrName>style.color</p:attrName>
                                        </p:attrNameLst>
                                      </p:cBhvr>
                                      <p:to>
                                        <a:schemeClr val="accent2"/>
                                      </p:to>
                                    </p:animClr>
                                    <p:animClr clrSpc="rgb" dir="cw">
                                      <p:cBhvr>
                                        <p:cTn id="7" dur="500" fill="hold"/>
                                        <p:tgtEl>
                                          <p:spTgt spid="6">
                                            <p:txEl>
                                              <p:pRg st="3" end="3"/>
                                            </p:txEl>
                                          </p:spTgt>
                                        </p:tgtEl>
                                        <p:attrNameLst>
                                          <p:attrName>fillcolor</p:attrName>
                                        </p:attrNameLst>
                                      </p:cBhvr>
                                      <p:to>
                                        <a:schemeClr val="accent2"/>
                                      </p:to>
                                    </p:animClr>
                                    <p:set>
                                      <p:cBhvr>
                                        <p:cTn id="8" dur="500" fill="hold"/>
                                        <p:tgtEl>
                                          <p:spTgt spid="6">
                                            <p:txEl>
                                              <p:pRg st="3" end="3"/>
                                            </p:txEl>
                                          </p:spTgt>
                                        </p:tgtEl>
                                        <p:attrNameLst>
                                          <p:attrName>fill.type</p:attrName>
                                        </p:attrNameLst>
                                      </p:cBhvr>
                                      <p:to>
                                        <p:strVal val="solid"/>
                                      </p:to>
                                    </p:set>
                                    <p:set>
                                      <p:cBhvr>
                                        <p:cTn id="9" dur="500" fill="hold"/>
                                        <p:tgtEl>
                                          <p:spTgt spid="6">
                                            <p:txEl>
                                              <p:pRg st="3" end="3"/>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nodeType="clickEffect">
                                  <p:stCondLst>
                                    <p:cond delay="0"/>
                                  </p:stCondLst>
                                  <p:childTnLst>
                                    <p:animClr clrSpc="rgb" dir="cw">
                                      <p:cBhvr override="childStyle">
                                        <p:cTn id="13" dur="500" fill="hold"/>
                                        <p:tgtEl>
                                          <p:spTgt spid="8">
                                            <p:txEl>
                                              <p:pRg st="4" end="4"/>
                                            </p:txEl>
                                          </p:spTgt>
                                        </p:tgtEl>
                                        <p:attrNameLst>
                                          <p:attrName>style.color</p:attrName>
                                        </p:attrNameLst>
                                      </p:cBhvr>
                                      <p:to>
                                        <a:schemeClr val="accent2"/>
                                      </p:to>
                                    </p:animClr>
                                    <p:animClr clrSpc="rgb" dir="cw">
                                      <p:cBhvr>
                                        <p:cTn id="14" dur="500" fill="hold"/>
                                        <p:tgtEl>
                                          <p:spTgt spid="8">
                                            <p:txEl>
                                              <p:pRg st="4" end="4"/>
                                            </p:txEl>
                                          </p:spTgt>
                                        </p:tgtEl>
                                        <p:attrNameLst>
                                          <p:attrName>fillcolor</p:attrName>
                                        </p:attrNameLst>
                                      </p:cBhvr>
                                      <p:to>
                                        <a:schemeClr val="accent2"/>
                                      </p:to>
                                    </p:animClr>
                                    <p:set>
                                      <p:cBhvr>
                                        <p:cTn id="15" dur="500" fill="hold"/>
                                        <p:tgtEl>
                                          <p:spTgt spid="8">
                                            <p:txEl>
                                              <p:pRg st="4" end="4"/>
                                            </p:txEl>
                                          </p:spTgt>
                                        </p:tgtEl>
                                        <p:attrNameLst>
                                          <p:attrName>fill.type</p:attrName>
                                        </p:attrNameLst>
                                      </p:cBhvr>
                                      <p:to>
                                        <p:strVal val="solid"/>
                                      </p:to>
                                    </p:set>
                                    <p:set>
                                      <p:cBhvr>
                                        <p:cTn id="16" dur="500" fill="hold"/>
                                        <p:tgtEl>
                                          <p:spTgt spid="8">
                                            <p:txEl>
                                              <p:pRg st="4" end="4"/>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Conceptual Equivalence</a:t>
            </a:r>
            <a:endParaRPr lang="en-US" dirty="0"/>
          </a:p>
        </p:txBody>
      </p:sp>
      <p:sp>
        <p:nvSpPr>
          <p:cNvPr id="5" name="Text Placeholder 4"/>
          <p:cNvSpPr>
            <a:spLocks noGrp="1"/>
          </p:cNvSpPr>
          <p:nvPr>
            <p:ph type="body" idx="1"/>
          </p:nvPr>
        </p:nvSpPr>
        <p:spPr/>
        <p:txBody>
          <a:bodyPr/>
          <a:lstStyle/>
          <a:p>
            <a:pPr algn="ctr"/>
            <a:r>
              <a:rPr lang="en-US" sz="2800" dirty="0" smtClean="0">
                <a:solidFill>
                  <a:schemeClr val="bg1">
                    <a:lumMod val="85000"/>
                  </a:schemeClr>
                </a:solidFill>
              </a:rPr>
              <a:t>CoffeeScript</a:t>
            </a:r>
            <a:endParaRPr lang="en-US" sz="2800" dirty="0">
              <a:solidFill>
                <a:schemeClr val="bg1">
                  <a:lumMod val="85000"/>
                </a:schemeClr>
              </a:solidFill>
            </a:endParaRPr>
          </a:p>
        </p:txBody>
      </p:sp>
      <p:sp>
        <p:nvSpPr>
          <p:cNvPr id="6" name="Content Placeholder 5"/>
          <p:cNvSpPr>
            <a:spLocks noGrp="1"/>
          </p:cNvSpPr>
          <p:nvPr>
            <p:ph sz="half" idx="2"/>
          </p:nvPr>
        </p:nvSpPr>
        <p:spPr/>
        <p:txBody>
          <a:bodyPr>
            <a:normAutofit/>
          </a:bodyPr>
          <a:lstStyle/>
          <a:p>
            <a:pPr marL="0" indent="0">
              <a:buNone/>
            </a:pPr>
            <a:r>
              <a:rPr lang="en-US" sz="2000" dirty="0">
                <a:latin typeface="Consolas" pitchFamily="49" charset="0"/>
                <a:cs typeface="Consolas" pitchFamily="49" charset="0"/>
              </a:rPr>
              <a:t>numbers = [1..10]</a:t>
            </a:r>
          </a:p>
          <a:p>
            <a:pPr marL="0" indent="0">
              <a:buNone/>
            </a:pPr>
            <a:endParaRPr lang="en-US" sz="2000" dirty="0">
              <a:latin typeface="Consolas" pitchFamily="49" charset="0"/>
              <a:cs typeface="Consolas" pitchFamily="49" charset="0"/>
            </a:endParaRPr>
          </a:p>
          <a:p>
            <a:pPr marL="0" indent="0">
              <a:buNone/>
            </a:pPr>
            <a:r>
              <a:rPr lang="en-US" sz="2000" dirty="0" err="1">
                <a:latin typeface="Consolas" pitchFamily="49" charset="0"/>
                <a:cs typeface="Consolas" pitchFamily="49" charset="0"/>
              </a:rPr>
              <a:t>printNum</a:t>
            </a:r>
            <a:r>
              <a:rPr lang="en-US" sz="2000" dirty="0">
                <a:latin typeface="Consolas" pitchFamily="49" charset="0"/>
                <a:cs typeface="Consolas" pitchFamily="49" charset="0"/>
              </a:rPr>
              <a:t> = (number) -&gt;</a:t>
            </a:r>
          </a:p>
          <a:p>
            <a:pPr marL="0" indent="0">
              <a:buNone/>
            </a:pPr>
            <a:r>
              <a:rPr lang="en-US" sz="2000" dirty="0">
                <a:latin typeface="Consolas" pitchFamily="49" charset="0"/>
                <a:cs typeface="Consolas" pitchFamily="49" charset="0"/>
              </a:rPr>
              <a:t>  console.log "This is number #{number}"</a:t>
            </a:r>
          </a:p>
          <a:p>
            <a:pPr marL="0" indent="0">
              <a:buNone/>
            </a:pPr>
            <a:endParaRPr lang="en-US" sz="2000" dirty="0">
              <a:latin typeface="Consolas" pitchFamily="49" charset="0"/>
              <a:cs typeface="Consolas" pitchFamily="49" charset="0"/>
            </a:endParaRPr>
          </a:p>
          <a:p>
            <a:pPr marL="0" indent="0">
              <a:buNone/>
            </a:pPr>
            <a:r>
              <a:rPr lang="en-US" sz="2000" dirty="0" err="1" smtClean="0">
                <a:latin typeface="Consolas" pitchFamily="49" charset="0"/>
                <a:cs typeface="Consolas" pitchFamily="49" charset="0"/>
              </a:rPr>
              <a:t>printNum</a:t>
            </a:r>
            <a:r>
              <a:rPr lang="en-US" sz="2000" dirty="0" smtClean="0">
                <a:latin typeface="Consolas" pitchFamily="49" charset="0"/>
                <a:cs typeface="Consolas" pitchFamily="49" charset="0"/>
              </a:rPr>
              <a:t> </a:t>
            </a:r>
            <a:r>
              <a:rPr lang="en-US" sz="2000" dirty="0" err="1" smtClean="0">
                <a:latin typeface="Consolas" pitchFamily="49" charset="0"/>
                <a:cs typeface="Consolas" pitchFamily="49" charset="0"/>
              </a:rPr>
              <a:t>num</a:t>
            </a:r>
            <a:r>
              <a:rPr lang="en-US" sz="2000" dirty="0" smtClean="0">
                <a:latin typeface="Consolas" pitchFamily="49" charset="0"/>
                <a:cs typeface="Consolas" pitchFamily="49" charset="0"/>
              </a:rPr>
              <a:t> </a:t>
            </a:r>
            <a:r>
              <a:rPr lang="en-US" sz="2000" dirty="0">
                <a:latin typeface="Consolas" pitchFamily="49" charset="0"/>
                <a:cs typeface="Consolas" pitchFamily="49" charset="0"/>
              </a:rPr>
              <a:t>for </a:t>
            </a:r>
            <a:r>
              <a:rPr lang="en-US" sz="2000" dirty="0" err="1">
                <a:latin typeface="Consolas" pitchFamily="49" charset="0"/>
                <a:cs typeface="Consolas" pitchFamily="49" charset="0"/>
              </a:rPr>
              <a:t>num</a:t>
            </a:r>
            <a:r>
              <a:rPr lang="en-US" sz="2000" dirty="0">
                <a:latin typeface="Consolas" pitchFamily="49" charset="0"/>
                <a:cs typeface="Consolas" pitchFamily="49" charset="0"/>
              </a:rPr>
              <a:t> in numbers</a:t>
            </a:r>
          </a:p>
        </p:txBody>
      </p:sp>
      <p:sp>
        <p:nvSpPr>
          <p:cNvPr id="7" name="Text Placeholder 6"/>
          <p:cNvSpPr>
            <a:spLocks noGrp="1"/>
          </p:cNvSpPr>
          <p:nvPr>
            <p:ph type="body" sz="quarter" idx="3"/>
          </p:nvPr>
        </p:nvSpPr>
        <p:spPr/>
        <p:txBody>
          <a:bodyPr>
            <a:normAutofit/>
          </a:bodyPr>
          <a:lstStyle/>
          <a:p>
            <a:pPr algn="ctr"/>
            <a:r>
              <a:rPr lang="en-US" sz="2800" dirty="0" smtClean="0">
                <a:solidFill>
                  <a:schemeClr val="bg1">
                    <a:lumMod val="85000"/>
                  </a:schemeClr>
                </a:solidFill>
              </a:rPr>
              <a:t>JavaScript</a:t>
            </a:r>
            <a:endParaRPr lang="en-US" sz="2800" dirty="0">
              <a:solidFill>
                <a:schemeClr val="bg1">
                  <a:lumMod val="85000"/>
                </a:schemeClr>
              </a:solidFill>
            </a:endParaRPr>
          </a:p>
        </p:txBody>
      </p:sp>
      <p:sp>
        <p:nvSpPr>
          <p:cNvPr id="8" name="Content Placeholder 7"/>
          <p:cNvSpPr>
            <a:spLocks noGrp="1"/>
          </p:cNvSpPr>
          <p:nvPr>
            <p:ph sz="quarter" idx="4"/>
          </p:nvPr>
        </p:nvSpPr>
        <p:spPr>
          <a:xfrm>
            <a:off x="4645025" y="2174874"/>
            <a:ext cx="4041775" cy="4302125"/>
          </a:xfrm>
        </p:spPr>
        <p:txBody>
          <a:bodyPr>
            <a:normAutofit/>
          </a:bodyPr>
          <a:lstStyle/>
          <a:p>
            <a:pPr marL="0" indent="0">
              <a:buNone/>
            </a:pPr>
            <a:r>
              <a:rPr lang="en-US" sz="1600" dirty="0" err="1">
                <a:latin typeface="Consolas" pitchFamily="49" charset="0"/>
                <a:cs typeface="Consolas" pitchFamily="49" charset="0"/>
              </a:rPr>
              <a:t>var</a:t>
            </a:r>
            <a:r>
              <a:rPr lang="en-US" sz="1600" dirty="0">
                <a:latin typeface="Consolas" pitchFamily="49" charset="0"/>
                <a:cs typeface="Consolas" pitchFamily="49" charset="0"/>
              </a:rPr>
              <a:t> </a:t>
            </a:r>
            <a:r>
              <a:rPr lang="en-US" sz="1600" dirty="0" err="1">
                <a:latin typeface="Consolas" pitchFamily="49" charset="0"/>
                <a:cs typeface="Consolas" pitchFamily="49" charset="0"/>
              </a:rPr>
              <a:t>num</a:t>
            </a:r>
            <a:r>
              <a:rPr lang="en-US" sz="1600" dirty="0">
                <a:latin typeface="Consolas" pitchFamily="49" charset="0"/>
                <a:cs typeface="Consolas" pitchFamily="49" charset="0"/>
              </a:rPr>
              <a:t>, numbers, </a:t>
            </a:r>
            <a:r>
              <a:rPr lang="en-US" sz="1600" dirty="0" err="1">
                <a:latin typeface="Consolas" pitchFamily="49" charset="0"/>
                <a:cs typeface="Consolas" pitchFamily="49" charset="0"/>
              </a:rPr>
              <a:t>printNum</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_</a:t>
            </a:r>
            <a:r>
              <a:rPr lang="en-US" sz="1600" dirty="0" err="1">
                <a:latin typeface="Consolas" pitchFamily="49" charset="0"/>
                <a:cs typeface="Consolas" pitchFamily="49" charset="0"/>
              </a:rPr>
              <a:t>len</a:t>
            </a:r>
            <a:r>
              <a:rPr lang="en-US" sz="1600" dirty="0" smtClean="0">
                <a:latin typeface="Consolas" pitchFamily="49" charset="0"/>
                <a:cs typeface="Consolas" pitchFamily="49" charset="0"/>
              </a:rPr>
              <a:t>;</a:t>
            </a:r>
          </a:p>
          <a:p>
            <a:pPr marL="0" indent="0">
              <a:buNone/>
            </a:pPr>
            <a:r>
              <a:rPr lang="en-US" sz="1600" dirty="0" smtClean="0">
                <a:latin typeface="Consolas" pitchFamily="49" charset="0"/>
                <a:cs typeface="Consolas" pitchFamily="49" charset="0"/>
              </a:rPr>
              <a:t>numbers </a:t>
            </a:r>
            <a:r>
              <a:rPr lang="en-US" sz="1600" dirty="0">
                <a:latin typeface="Consolas" pitchFamily="49" charset="0"/>
                <a:cs typeface="Consolas" pitchFamily="49" charset="0"/>
              </a:rPr>
              <a:t>= [1, 2, 3, 4, 5, 6, 7, 8, 9, 10];</a:t>
            </a:r>
          </a:p>
          <a:p>
            <a:pPr marL="0" indent="0">
              <a:buNone/>
            </a:pPr>
            <a:endParaRPr lang="en-US" sz="1600" dirty="0" smtClean="0">
              <a:latin typeface="Consolas" pitchFamily="49" charset="0"/>
              <a:cs typeface="Consolas" pitchFamily="49" charset="0"/>
            </a:endParaRPr>
          </a:p>
          <a:p>
            <a:pPr marL="0" indent="0">
              <a:buNone/>
            </a:pPr>
            <a:r>
              <a:rPr lang="en-US" sz="1600" dirty="0" err="1" smtClean="0">
                <a:latin typeface="Consolas" pitchFamily="49" charset="0"/>
                <a:cs typeface="Consolas" pitchFamily="49" charset="0"/>
              </a:rPr>
              <a:t>printNum</a:t>
            </a:r>
            <a:r>
              <a:rPr lang="en-US" sz="1600" dirty="0" smtClean="0">
                <a:latin typeface="Consolas" pitchFamily="49" charset="0"/>
                <a:cs typeface="Consolas" pitchFamily="49" charset="0"/>
              </a:rPr>
              <a:t> </a:t>
            </a:r>
            <a:r>
              <a:rPr lang="en-US" sz="1600" dirty="0">
                <a:latin typeface="Consolas" pitchFamily="49" charset="0"/>
                <a:cs typeface="Consolas" pitchFamily="49" charset="0"/>
              </a:rPr>
              <a:t>= function(number) {</a:t>
            </a:r>
          </a:p>
          <a:p>
            <a:pPr marL="0" indent="0">
              <a:buNone/>
            </a:pPr>
            <a:r>
              <a:rPr lang="en-US" sz="1600" dirty="0">
                <a:latin typeface="Consolas" pitchFamily="49" charset="0"/>
                <a:cs typeface="Consolas" pitchFamily="49" charset="0"/>
              </a:rPr>
              <a:t>  return console.log("This is number " + number);</a:t>
            </a:r>
          </a:p>
          <a:p>
            <a:pPr marL="0" indent="0">
              <a:buNone/>
            </a:pPr>
            <a:r>
              <a:rPr lang="en-US" sz="1600" dirty="0">
                <a:latin typeface="Consolas" pitchFamily="49" charset="0"/>
                <a:cs typeface="Consolas" pitchFamily="49" charset="0"/>
              </a:rPr>
              <a:t>};</a:t>
            </a:r>
          </a:p>
          <a:p>
            <a:pPr marL="0" indent="0">
              <a:buNone/>
            </a:pPr>
            <a:endParaRPr lang="en-US" sz="1600" dirty="0" smtClean="0">
              <a:latin typeface="Consolas" pitchFamily="49" charset="0"/>
              <a:cs typeface="Consolas" pitchFamily="49" charset="0"/>
            </a:endParaRPr>
          </a:p>
          <a:p>
            <a:pPr marL="0" indent="0">
              <a:buNone/>
            </a:pPr>
            <a:r>
              <a:rPr lang="en-US" sz="1600" dirty="0" smtClean="0">
                <a:latin typeface="Consolas" pitchFamily="49" charset="0"/>
                <a:cs typeface="Consolas" pitchFamily="49" charset="0"/>
              </a:rPr>
              <a:t>for </a:t>
            </a:r>
            <a:r>
              <a:rPr lang="en-US" sz="1600" dirty="0">
                <a:latin typeface="Consolas" pitchFamily="49" charset="0"/>
                <a:cs typeface="Consolas" pitchFamily="49" charset="0"/>
              </a:rPr>
              <a:t>(_</a:t>
            </a:r>
            <a:r>
              <a:rPr lang="en-US" sz="1600" dirty="0" err="1">
                <a:latin typeface="Consolas" pitchFamily="49" charset="0"/>
                <a:cs typeface="Consolas" pitchFamily="49" charset="0"/>
              </a:rPr>
              <a:t>i</a:t>
            </a:r>
            <a:r>
              <a:rPr lang="en-US" sz="1600" dirty="0">
                <a:latin typeface="Consolas" pitchFamily="49" charset="0"/>
                <a:cs typeface="Consolas" pitchFamily="49" charset="0"/>
              </a:rPr>
              <a:t> = 0, _</a:t>
            </a:r>
            <a:r>
              <a:rPr lang="en-US" sz="1600" dirty="0" err="1">
                <a:latin typeface="Consolas" pitchFamily="49" charset="0"/>
                <a:cs typeface="Consolas" pitchFamily="49" charset="0"/>
              </a:rPr>
              <a:t>len</a:t>
            </a:r>
            <a:r>
              <a:rPr lang="en-US" sz="1600" dirty="0">
                <a:latin typeface="Consolas" pitchFamily="49" charset="0"/>
                <a:cs typeface="Consolas" pitchFamily="49" charset="0"/>
              </a:rPr>
              <a:t> = </a:t>
            </a:r>
            <a:r>
              <a:rPr lang="en-US" sz="1600" dirty="0" err="1">
                <a:latin typeface="Consolas" pitchFamily="49" charset="0"/>
                <a:cs typeface="Consolas" pitchFamily="49" charset="0"/>
              </a:rPr>
              <a:t>numbers.length</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&lt; _</a:t>
            </a:r>
            <a:r>
              <a:rPr lang="en-US" sz="1600" dirty="0" err="1">
                <a:latin typeface="Consolas" pitchFamily="49" charset="0"/>
                <a:cs typeface="Consolas" pitchFamily="49" charset="0"/>
              </a:rPr>
              <a:t>len</a:t>
            </a:r>
            <a:r>
              <a:rPr lang="en-US" sz="1600" dirty="0">
                <a:latin typeface="Consolas" pitchFamily="49" charset="0"/>
                <a:cs typeface="Consolas" pitchFamily="49" charset="0"/>
              </a:rPr>
              <a:t>; _</a:t>
            </a:r>
            <a:r>
              <a:rPr lang="en-US" sz="1600" dirty="0" err="1">
                <a:latin typeface="Consolas" pitchFamily="49" charset="0"/>
                <a:cs typeface="Consolas" pitchFamily="49" charset="0"/>
              </a:rPr>
              <a:t>i</a:t>
            </a:r>
            <a:r>
              <a:rPr lang="en-US" sz="1600" dirty="0">
                <a:latin typeface="Consolas" pitchFamily="49" charset="0"/>
                <a:cs typeface="Consolas" pitchFamily="49" charset="0"/>
              </a:rPr>
              <a:t>++) {</a:t>
            </a:r>
          </a:p>
          <a:p>
            <a:pPr marL="0" indent="0">
              <a:buNone/>
            </a:pPr>
            <a:r>
              <a:rPr lang="en-US" sz="1600" dirty="0">
                <a:latin typeface="Consolas" pitchFamily="49" charset="0"/>
                <a:cs typeface="Consolas" pitchFamily="49" charset="0"/>
              </a:rPr>
              <a:t>  </a:t>
            </a:r>
            <a:r>
              <a:rPr lang="en-US" sz="1600" dirty="0" err="1">
                <a:latin typeface="Consolas" pitchFamily="49" charset="0"/>
                <a:cs typeface="Consolas" pitchFamily="49" charset="0"/>
              </a:rPr>
              <a:t>num</a:t>
            </a:r>
            <a:r>
              <a:rPr lang="en-US" sz="1600" dirty="0">
                <a:latin typeface="Consolas" pitchFamily="49" charset="0"/>
                <a:cs typeface="Consolas" pitchFamily="49" charset="0"/>
              </a:rPr>
              <a:t> = numbers[_</a:t>
            </a:r>
            <a:r>
              <a:rPr lang="en-US" sz="1600" dirty="0" err="1">
                <a:latin typeface="Consolas" pitchFamily="49" charset="0"/>
                <a:cs typeface="Consolas" pitchFamily="49" charset="0"/>
              </a:rPr>
              <a:t>i</a:t>
            </a:r>
            <a:r>
              <a:rPr lang="en-US" sz="1600" dirty="0">
                <a:latin typeface="Consolas" pitchFamily="49" charset="0"/>
                <a:cs typeface="Consolas" pitchFamily="49" charset="0"/>
              </a:rPr>
              <a:t>];</a:t>
            </a:r>
          </a:p>
          <a:p>
            <a:pPr marL="0" indent="0">
              <a:buNone/>
            </a:pPr>
            <a:r>
              <a:rPr lang="en-US" sz="1600" dirty="0">
                <a:latin typeface="Consolas" pitchFamily="49" charset="0"/>
                <a:cs typeface="Consolas" pitchFamily="49" charset="0"/>
              </a:rPr>
              <a:t>  </a:t>
            </a:r>
            <a:r>
              <a:rPr lang="en-US" sz="1600" dirty="0" err="1" smtClean="0">
                <a:latin typeface="Consolas" pitchFamily="49" charset="0"/>
                <a:cs typeface="Consolas" pitchFamily="49" charset="0"/>
              </a:rPr>
              <a:t>printNum</a:t>
            </a:r>
            <a:r>
              <a:rPr lang="en-US" sz="1600" dirty="0" smtClean="0">
                <a:latin typeface="Consolas" pitchFamily="49" charset="0"/>
                <a:cs typeface="Consolas" pitchFamily="49" charset="0"/>
              </a:rPr>
              <a:t>(</a:t>
            </a:r>
            <a:r>
              <a:rPr lang="en-US" sz="1600" dirty="0" err="1" smtClean="0">
                <a:latin typeface="Consolas" pitchFamily="49" charset="0"/>
                <a:cs typeface="Consolas" pitchFamily="49" charset="0"/>
              </a:rPr>
              <a:t>num</a:t>
            </a:r>
            <a:r>
              <a:rPr lang="en-US" sz="1600" dirty="0" smtClean="0">
                <a:latin typeface="Consolas" pitchFamily="49" charset="0"/>
                <a:cs typeface="Consolas" pitchFamily="49" charset="0"/>
              </a:rPr>
              <a:t>);</a:t>
            </a:r>
            <a:endParaRPr lang="en-US" sz="1600" dirty="0">
              <a:latin typeface="Consolas" pitchFamily="49" charset="0"/>
              <a:cs typeface="Consolas" pitchFamily="49" charset="0"/>
            </a:endParaRPr>
          </a:p>
          <a:p>
            <a:pPr marL="0" indent="0">
              <a:buNone/>
            </a:pPr>
            <a:r>
              <a:rPr lang="en-US" sz="1600" dirty="0">
                <a:latin typeface="Consolas" pitchFamily="49" charset="0"/>
                <a:cs typeface="Consolas" pitchFamily="49" charset="0"/>
              </a:rPr>
              <a:t>}</a:t>
            </a:r>
          </a:p>
        </p:txBody>
      </p:sp>
      <p:sp>
        <p:nvSpPr>
          <p:cNvPr id="2" name="Slide Number Placeholder 1"/>
          <p:cNvSpPr>
            <a:spLocks noGrp="1"/>
          </p:cNvSpPr>
          <p:nvPr>
            <p:ph type="sldNum" sz="quarter" idx="12"/>
          </p:nvPr>
        </p:nvSpPr>
        <p:spPr/>
        <p:txBody>
          <a:bodyPr/>
          <a:lstStyle/>
          <a:p>
            <a:fld id="{D1DD3D2D-3457-4AE7-8067-8EDDEBEFF28A}" type="slidenum">
              <a:rPr lang="en-US" smtClean="0"/>
              <a:pPr/>
              <a:t>25</a:t>
            </a:fld>
            <a:endParaRPr lang="en-US"/>
          </a:p>
        </p:txBody>
      </p:sp>
    </p:spTree>
    <p:extLst>
      <p:ext uri="{BB962C8B-B14F-4D97-AF65-F5344CB8AC3E}">
        <p14:creationId xmlns:p14="http://schemas.microsoft.com/office/powerpoint/2010/main" val="2384567405"/>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6">
                                            <p:txEl>
                                              <p:pRg st="5" end="5"/>
                                            </p:txEl>
                                          </p:spTgt>
                                        </p:tgtEl>
                                        <p:attrNameLst>
                                          <p:attrName>style.color</p:attrName>
                                        </p:attrNameLst>
                                      </p:cBhvr>
                                      <p:to>
                                        <a:schemeClr val="accent2"/>
                                      </p:to>
                                    </p:animClr>
                                    <p:animClr clrSpc="rgb" dir="cw">
                                      <p:cBhvr>
                                        <p:cTn id="7" dur="500" fill="hold"/>
                                        <p:tgtEl>
                                          <p:spTgt spid="6">
                                            <p:txEl>
                                              <p:pRg st="5" end="5"/>
                                            </p:txEl>
                                          </p:spTgt>
                                        </p:tgtEl>
                                        <p:attrNameLst>
                                          <p:attrName>fillcolor</p:attrName>
                                        </p:attrNameLst>
                                      </p:cBhvr>
                                      <p:to>
                                        <a:schemeClr val="accent2"/>
                                      </p:to>
                                    </p:animClr>
                                    <p:set>
                                      <p:cBhvr>
                                        <p:cTn id="8" dur="500" fill="hold"/>
                                        <p:tgtEl>
                                          <p:spTgt spid="6">
                                            <p:txEl>
                                              <p:pRg st="5" end="5"/>
                                            </p:txEl>
                                          </p:spTgt>
                                        </p:tgtEl>
                                        <p:attrNameLst>
                                          <p:attrName>fill.type</p:attrName>
                                        </p:attrNameLst>
                                      </p:cBhvr>
                                      <p:to>
                                        <p:strVal val="solid"/>
                                      </p:to>
                                    </p:set>
                                    <p:set>
                                      <p:cBhvr>
                                        <p:cTn id="9" dur="500" fill="hold"/>
                                        <p:tgtEl>
                                          <p:spTgt spid="6">
                                            <p:txEl>
                                              <p:pRg st="5" end="5"/>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nodeType="clickEffect">
                                  <p:stCondLst>
                                    <p:cond delay="0"/>
                                  </p:stCondLst>
                                  <p:childTnLst>
                                    <p:animClr clrSpc="rgb" dir="cw">
                                      <p:cBhvr override="childStyle">
                                        <p:cTn id="13" dur="500" fill="hold"/>
                                        <p:tgtEl>
                                          <p:spTgt spid="8">
                                            <p:txEl>
                                              <p:pRg st="7" end="7"/>
                                            </p:txEl>
                                          </p:spTgt>
                                        </p:tgtEl>
                                        <p:attrNameLst>
                                          <p:attrName>style.color</p:attrName>
                                        </p:attrNameLst>
                                      </p:cBhvr>
                                      <p:to>
                                        <a:schemeClr val="accent2"/>
                                      </p:to>
                                    </p:animClr>
                                    <p:animClr clrSpc="rgb" dir="cw">
                                      <p:cBhvr>
                                        <p:cTn id="14" dur="500" fill="hold"/>
                                        <p:tgtEl>
                                          <p:spTgt spid="8">
                                            <p:txEl>
                                              <p:pRg st="7" end="7"/>
                                            </p:txEl>
                                          </p:spTgt>
                                        </p:tgtEl>
                                        <p:attrNameLst>
                                          <p:attrName>fillcolor</p:attrName>
                                        </p:attrNameLst>
                                      </p:cBhvr>
                                      <p:to>
                                        <a:schemeClr val="accent2"/>
                                      </p:to>
                                    </p:animClr>
                                    <p:set>
                                      <p:cBhvr>
                                        <p:cTn id="15" dur="500" fill="hold"/>
                                        <p:tgtEl>
                                          <p:spTgt spid="8">
                                            <p:txEl>
                                              <p:pRg st="7" end="7"/>
                                            </p:txEl>
                                          </p:spTgt>
                                        </p:tgtEl>
                                        <p:attrNameLst>
                                          <p:attrName>fill.type</p:attrName>
                                        </p:attrNameLst>
                                      </p:cBhvr>
                                      <p:to>
                                        <p:strVal val="solid"/>
                                      </p:to>
                                    </p:set>
                                    <p:set>
                                      <p:cBhvr>
                                        <p:cTn id="16" dur="500" fill="hold"/>
                                        <p:tgtEl>
                                          <p:spTgt spid="8">
                                            <p:txEl>
                                              <p:pRg st="7" end="7"/>
                                            </p:txEl>
                                          </p:spTgt>
                                        </p:tgtEl>
                                        <p:attrNameLst>
                                          <p:attrName>fill.on</p:attrName>
                                        </p:attrNameLst>
                                      </p:cBhvr>
                                      <p:to>
                                        <p:strVal val="true"/>
                                      </p:to>
                                    </p:set>
                                  </p:childTnLst>
                                </p:cTn>
                              </p:par>
                              <p:par>
                                <p:cTn id="17" presetID="19" presetClass="emph" presetSubtype="0" fill="hold" nodeType="withEffect">
                                  <p:stCondLst>
                                    <p:cond delay="0"/>
                                  </p:stCondLst>
                                  <p:childTnLst>
                                    <p:animClr clrSpc="rgb" dir="cw">
                                      <p:cBhvr override="childStyle">
                                        <p:cTn id="18" dur="500" fill="hold"/>
                                        <p:tgtEl>
                                          <p:spTgt spid="8">
                                            <p:txEl>
                                              <p:pRg st="8" end="8"/>
                                            </p:txEl>
                                          </p:spTgt>
                                        </p:tgtEl>
                                        <p:attrNameLst>
                                          <p:attrName>style.color</p:attrName>
                                        </p:attrNameLst>
                                      </p:cBhvr>
                                      <p:to>
                                        <a:schemeClr val="accent2"/>
                                      </p:to>
                                    </p:animClr>
                                    <p:animClr clrSpc="rgb" dir="cw">
                                      <p:cBhvr>
                                        <p:cTn id="19" dur="500" fill="hold"/>
                                        <p:tgtEl>
                                          <p:spTgt spid="8">
                                            <p:txEl>
                                              <p:pRg st="8" end="8"/>
                                            </p:txEl>
                                          </p:spTgt>
                                        </p:tgtEl>
                                        <p:attrNameLst>
                                          <p:attrName>fillcolor</p:attrName>
                                        </p:attrNameLst>
                                      </p:cBhvr>
                                      <p:to>
                                        <a:schemeClr val="accent2"/>
                                      </p:to>
                                    </p:animClr>
                                    <p:set>
                                      <p:cBhvr>
                                        <p:cTn id="20" dur="500" fill="hold"/>
                                        <p:tgtEl>
                                          <p:spTgt spid="8">
                                            <p:txEl>
                                              <p:pRg st="8" end="8"/>
                                            </p:txEl>
                                          </p:spTgt>
                                        </p:tgtEl>
                                        <p:attrNameLst>
                                          <p:attrName>fill.type</p:attrName>
                                        </p:attrNameLst>
                                      </p:cBhvr>
                                      <p:to>
                                        <p:strVal val="solid"/>
                                      </p:to>
                                    </p:set>
                                    <p:set>
                                      <p:cBhvr>
                                        <p:cTn id="21" dur="500" fill="hold"/>
                                        <p:tgtEl>
                                          <p:spTgt spid="8">
                                            <p:txEl>
                                              <p:pRg st="8" end="8"/>
                                            </p:txEl>
                                          </p:spTgt>
                                        </p:tgtEl>
                                        <p:attrNameLst>
                                          <p:attrName>fill.on</p:attrName>
                                        </p:attrNameLst>
                                      </p:cBhvr>
                                      <p:to>
                                        <p:strVal val="true"/>
                                      </p:to>
                                    </p:set>
                                  </p:childTnLst>
                                </p:cTn>
                              </p:par>
                              <p:par>
                                <p:cTn id="22" presetID="19" presetClass="emph" presetSubtype="0" fill="hold" nodeType="withEffect">
                                  <p:stCondLst>
                                    <p:cond delay="0"/>
                                  </p:stCondLst>
                                  <p:childTnLst>
                                    <p:animClr clrSpc="rgb" dir="cw">
                                      <p:cBhvr override="childStyle">
                                        <p:cTn id="23" dur="500" fill="hold"/>
                                        <p:tgtEl>
                                          <p:spTgt spid="8">
                                            <p:txEl>
                                              <p:pRg st="9" end="9"/>
                                            </p:txEl>
                                          </p:spTgt>
                                        </p:tgtEl>
                                        <p:attrNameLst>
                                          <p:attrName>style.color</p:attrName>
                                        </p:attrNameLst>
                                      </p:cBhvr>
                                      <p:to>
                                        <a:schemeClr val="accent2"/>
                                      </p:to>
                                    </p:animClr>
                                    <p:animClr clrSpc="rgb" dir="cw">
                                      <p:cBhvr>
                                        <p:cTn id="24" dur="500" fill="hold"/>
                                        <p:tgtEl>
                                          <p:spTgt spid="8">
                                            <p:txEl>
                                              <p:pRg st="9" end="9"/>
                                            </p:txEl>
                                          </p:spTgt>
                                        </p:tgtEl>
                                        <p:attrNameLst>
                                          <p:attrName>fillcolor</p:attrName>
                                        </p:attrNameLst>
                                      </p:cBhvr>
                                      <p:to>
                                        <a:schemeClr val="accent2"/>
                                      </p:to>
                                    </p:animClr>
                                    <p:set>
                                      <p:cBhvr>
                                        <p:cTn id="25" dur="500" fill="hold"/>
                                        <p:tgtEl>
                                          <p:spTgt spid="8">
                                            <p:txEl>
                                              <p:pRg st="9" end="9"/>
                                            </p:txEl>
                                          </p:spTgt>
                                        </p:tgtEl>
                                        <p:attrNameLst>
                                          <p:attrName>fill.type</p:attrName>
                                        </p:attrNameLst>
                                      </p:cBhvr>
                                      <p:to>
                                        <p:strVal val="solid"/>
                                      </p:to>
                                    </p:set>
                                    <p:set>
                                      <p:cBhvr>
                                        <p:cTn id="26" dur="500" fill="hold"/>
                                        <p:tgtEl>
                                          <p:spTgt spid="8">
                                            <p:txEl>
                                              <p:pRg st="9" end="9"/>
                                            </p:txEl>
                                          </p:spTgt>
                                        </p:tgtEl>
                                        <p:attrNameLst>
                                          <p:attrName>fill.on</p:attrName>
                                        </p:attrNameLst>
                                      </p:cBhvr>
                                      <p:to>
                                        <p:strVal val="true"/>
                                      </p:to>
                                    </p:set>
                                  </p:childTnLst>
                                </p:cTn>
                              </p:par>
                              <p:par>
                                <p:cTn id="27" presetID="19" presetClass="emph" presetSubtype="0" fill="hold" nodeType="withEffect">
                                  <p:stCondLst>
                                    <p:cond delay="0"/>
                                  </p:stCondLst>
                                  <p:childTnLst>
                                    <p:animClr clrSpc="rgb" dir="cw">
                                      <p:cBhvr override="childStyle">
                                        <p:cTn id="28" dur="500" fill="hold"/>
                                        <p:tgtEl>
                                          <p:spTgt spid="8">
                                            <p:txEl>
                                              <p:pRg st="10" end="10"/>
                                            </p:txEl>
                                          </p:spTgt>
                                        </p:tgtEl>
                                        <p:attrNameLst>
                                          <p:attrName>style.color</p:attrName>
                                        </p:attrNameLst>
                                      </p:cBhvr>
                                      <p:to>
                                        <a:schemeClr val="accent2"/>
                                      </p:to>
                                    </p:animClr>
                                    <p:animClr clrSpc="rgb" dir="cw">
                                      <p:cBhvr>
                                        <p:cTn id="29" dur="500" fill="hold"/>
                                        <p:tgtEl>
                                          <p:spTgt spid="8">
                                            <p:txEl>
                                              <p:pRg st="10" end="10"/>
                                            </p:txEl>
                                          </p:spTgt>
                                        </p:tgtEl>
                                        <p:attrNameLst>
                                          <p:attrName>fillcolor</p:attrName>
                                        </p:attrNameLst>
                                      </p:cBhvr>
                                      <p:to>
                                        <a:schemeClr val="accent2"/>
                                      </p:to>
                                    </p:animClr>
                                    <p:set>
                                      <p:cBhvr>
                                        <p:cTn id="30" dur="500" fill="hold"/>
                                        <p:tgtEl>
                                          <p:spTgt spid="8">
                                            <p:txEl>
                                              <p:pRg st="10" end="10"/>
                                            </p:txEl>
                                          </p:spTgt>
                                        </p:tgtEl>
                                        <p:attrNameLst>
                                          <p:attrName>fill.type</p:attrName>
                                        </p:attrNameLst>
                                      </p:cBhvr>
                                      <p:to>
                                        <p:strVal val="solid"/>
                                      </p:to>
                                    </p:set>
                                    <p:set>
                                      <p:cBhvr>
                                        <p:cTn id="31" dur="500" fill="hold"/>
                                        <p:tgtEl>
                                          <p:spTgt spid="8">
                                            <p:txEl>
                                              <p:pRg st="10" end="10"/>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t>Where?</a:t>
            </a:r>
            <a:endParaRPr lang="en-US" sz="5400" dirty="0"/>
          </a:p>
        </p:txBody>
      </p:sp>
      <p:sp>
        <p:nvSpPr>
          <p:cNvPr id="3" name="Text Placeholder 2"/>
          <p:cNvSpPr>
            <a:spLocks noGrp="1"/>
          </p:cNvSpPr>
          <p:nvPr>
            <p:ph type="body" idx="1"/>
          </p:nvPr>
        </p:nvSpPr>
        <p:spPr/>
        <p:txBody>
          <a:bodyPr>
            <a:normAutofit/>
          </a:bodyPr>
          <a:lstStyle/>
          <a:p>
            <a:r>
              <a:rPr lang="en-US" sz="3200" dirty="0" smtClean="0"/>
              <a:t>Where do I get it?</a:t>
            </a:r>
          </a:p>
        </p:txBody>
      </p:sp>
      <p:sp>
        <p:nvSpPr>
          <p:cNvPr id="4" name="Slide Number Placeholder 3"/>
          <p:cNvSpPr>
            <a:spLocks noGrp="1"/>
          </p:cNvSpPr>
          <p:nvPr>
            <p:ph type="sldNum" sz="quarter" idx="12"/>
          </p:nvPr>
        </p:nvSpPr>
        <p:spPr/>
        <p:txBody>
          <a:bodyPr/>
          <a:lstStyle/>
          <a:p>
            <a:fld id="{D1DD3D2D-3457-4AE7-8067-8EDDEBEFF28A}" type="slidenum">
              <a:rPr lang="en-US" smtClean="0"/>
              <a:pPr/>
              <a:t>26</a:t>
            </a:fld>
            <a:endParaRPr lang="en-US"/>
          </a:p>
        </p:txBody>
      </p:sp>
    </p:spTree>
    <p:extLst>
      <p:ext uri="{BB962C8B-B14F-4D97-AF65-F5344CB8AC3E}">
        <p14:creationId xmlns:p14="http://schemas.microsoft.com/office/powerpoint/2010/main" val="3280085457"/>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Ways</a:t>
            </a:r>
            <a:r>
              <a:rPr lang="en-US" baseline="0" dirty="0" smtClean="0"/>
              <a:t> to Get CoffeeScript</a:t>
            </a:r>
            <a:endParaRPr lang="en-US" dirty="0"/>
          </a:p>
        </p:txBody>
      </p:sp>
      <p:sp>
        <p:nvSpPr>
          <p:cNvPr id="4" name="Content Placeholder 3"/>
          <p:cNvSpPr>
            <a:spLocks noGrp="1"/>
          </p:cNvSpPr>
          <p:nvPr>
            <p:ph idx="1"/>
          </p:nvPr>
        </p:nvSpPr>
        <p:spPr>
          <a:xfrm>
            <a:off x="457200" y="1600200"/>
            <a:ext cx="8229600" cy="5029200"/>
          </a:xfrm>
        </p:spPr>
        <p:txBody>
          <a:bodyPr>
            <a:normAutofit/>
          </a:bodyPr>
          <a:lstStyle/>
          <a:p>
            <a:r>
              <a:rPr lang="en-US" dirty="0" smtClean="0"/>
              <a:t>node.js &amp; </a:t>
            </a:r>
            <a:r>
              <a:rPr lang="en-US" dirty="0" err="1" smtClean="0"/>
              <a:t>npm</a:t>
            </a:r>
            <a:endParaRPr lang="en-US" dirty="0" smtClean="0"/>
          </a:p>
          <a:p>
            <a:endParaRPr lang="en-US" sz="2400" dirty="0" smtClean="0">
              <a:latin typeface="Consolas" pitchFamily="49" charset="0"/>
              <a:cs typeface="Consolas" pitchFamily="49" charset="0"/>
            </a:endParaRPr>
          </a:p>
          <a:p>
            <a:endParaRPr lang="en-US" sz="2400" dirty="0">
              <a:latin typeface="Consolas" pitchFamily="49" charset="0"/>
              <a:cs typeface="Consolas" pitchFamily="49" charset="0"/>
            </a:endParaRPr>
          </a:p>
          <a:p>
            <a:r>
              <a:rPr lang="en-US" dirty="0" smtClean="0">
                <a:cs typeface="Consolas" pitchFamily="49" charset="0"/>
              </a:rPr>
              <a:t>Script Tags</a:t>
            </a:r>
            <a:r>
              <a:rPr lang="en-US" dirty="0" smtClean="0">
                <a:latin typeface="Consolas" pitchFamily="49" charset="0"/>
                <a:cs typeface="Consolas" pitchFamily="49" charset="0"/>
              </a:rPr>
              <a:t>	</a:t>
            </a:r>
          </a:p>
          <a:p>
            <a:pPr marL="0" indent="0">
              <a:buNone/>
            </a:pPr>
            <a:r>
              <a:rPr lang="en-US" sz="2400" dirty="0" smtClean="0">
                <a:latin typeface="Consolas" pitchFamily="49" charset="0"/>
                <a:cs typeface="Consolas" pitchFamily="49" charset="0"/>
              </a:rPr>
              <a:t>	&lt;</a:t>
            </a:r>
            <a:r>
              <a:rPr lang="en-US" sz="2400" dirty="0">
                <a:latin typeface="Consolas" pitchFamily="49" charset="0"/>
                <a:cs typeface="Consolas" pitchFamily="49" charset="0"/>
              </a:rPr>
              <a:t>script type=“text/</a:t>
            </a:r>
            <a:r>
              <a:rPr lang="en-US" sz="2400" dirty="0" err="1">
                <a:latin typeface="Consolas" pitchFamily="49" charset="0"/>
                <a:cs typeface="Consolas" pitchFamily="49" charset="0"/>
              </a:rPr>
              <a:t>coffeescript</a:t>
            </a:r>
            <a:r>
              <a:rPr lang="en-US" sz="2400" dirty="0">
                <a:latin typeface="Consolas" pitchFamily="49" charset="0"/>
                <a:cs typeface="Consolas" pitchFamily="49" charset="0"/>
              </a:rPr>
              <a:t>”&gt;&lt;/script&gt;</a:t>
            </a:r>
          </a:p>
          <a:p>
            <a:pPr marL="0" indent="0">
              <a:buNone/>
            </a:pPr>
            <a:r>
              <a:rPr lang="en-US" sz="2400" dirty="0" smtClean="0">
                <a:latin typeface="Consolas" pitchFamily="49" charset="0"/>
                <a:cs typeface="Consolas" pitchFamily="49" charset="0"/>
              </a:rPr>
              <a:t>	&lt;</a:t>
            </a:r>
            <a:r>
              <a:rPr lang="en-US" sz="2400" dirty="0">
                <a:latin typeface="Consolas" pitchFamily="49" charset="0"/>
                <a:cs typeface="Consolas" pitchFamily="49" charset="0"/>
              </a:rPr>
              <a:t>script </a:t>
            </a:r>
            <a:r>
              <a:rPr lang="en-US" sz="2400" dirty="0" err="1">
                <a:latin typeface="Consolas" pitchFamily="49" charset="0"/>
                <a:cs typeface="Consolas" pitchFamily="49" charset="0"/>
              </a:rPr>
              <a:t>src</a:t>
            </a:r>
            <a:r>
              <a:rPr lang="en-US" sz="2400" dirty="0">
                <a:latin typeface="Consolas" pitchFamily="49" charset="0"/>
                <a:cs typeface="Consolas" pitchFamily="49" charset="0"/>
              </a:rPr>
              <a:t>=“coffee-script.js”&gt;&lt;/script</a:t>
            </a:r>
            <a:r>
              <a:rPr lang="en-US" sz="2400" dirty="0" smtClean="0">
                <a:latin typeface="Consolas" pitchFamily="49" charset="0"/>
                <a:cs typeface="Consolas" pitchFamily="49" charset="0"/>
              </a:rPr>
              <a:t>&gt;</a:t>
            </a:r>
          </a:p>
          <a:p>
            <a:r>
              <a:rPr lang="en-US" dirty="0" smtClean="0"/>
              <a:t>Rails 3.1</a:t>
            </a:r>
          </a:p>
          <a:p>
            <a:r>
              <a:rPr lang="en-US" dirty="0" err="1"/>
              <a:t>SassAndCoffee</a:t>
            </a:r>
            <a:r>
              <a:rPr lang="en-US" dirty="0"/>
              <a:t> (.NET)</a:t>
            </a:r>
          </a:p>
          <a:p>
            <a:r>
              <a:rPr lang="en-US" dirty="0" smtClean="0"/>
              <a:t>CoffeeScript Packages</a:t>
            </a:r>
          </a:p>
        </p:txBody>
      </p:sp>
      <p:sp>
        <p:nvSpPr>
          <p:cNvPr id="5" name="Rounded Rectangle 4"/>
          <p:cNvSpPr/>
          <p:nvPr/>
        </p:nvSpPr>
        <p:spPr>
          <a:xfrm>
            <a:off x="1447800" y="2286000"/>
            <a:ext cx="6172200" cy="685800"/>
          </a:xfrm>
          <a:prstGeom prst="roundRect">
            <a:avLst/>
          </a:prstGeom>
          <a:solidFill>
            <a:schemeClr val="tx1"/>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smtClean="0">
                <a:solidFill>
                  <a:schemeClr val="bg1"/>
                </a:solidFill>
                <a:latin typeface="Consolas" pitchFamily="49" charset="0"/>
                <a:cs typeface="Consolas" pitchFamily="49" charset="0"/>
              </a:rPr>
              <a:t>$ </a:t>
            </a:r>
            <a:r>
              <a:rPr lang="en-US" sz="2800" dirty="0" err="1" smtClean="0">
                <a:solidFill>
                  <a:schemeClr val="bg1"/>
                </a:solidFill>
                <a:latin typeface="Consolas" pitchFamily="49" charset="0"/>
                <a:cs typeface="Consolas" pitchFamily="49" charset="0"/>
              </a:rPr>
              <a:t>npm</a:t>
            </a:r>
            <a:r>
              <a:rPr lang="en-US" sz="2800" dirty="0" smtClean="0">
                <a:solidFill>
                  <a:schemeClr val="bg1"/>
                </a:solidFill>
                <a:latin typeface="Consolas" pitchFamily="49" charset="0"/>
                <a:cs typeface="Consolas" pitchFamily="49" charset="0"/>
              </a:rPr>
              <a:t> install –g coffee-script</a:t>
            </a:r>
            <a:endParaRPr lang="en-US" sz="2800" dirty="0">
              <a:solidFill>
                <a:schemeClr val="bg1"/>
              </a:solidFill>
              <a:latin typeface="Consolas" pitchFamily="49" charset="0"/>
              <a:cs typeface="Consolas" pitchFamily="49" charset="0"/>
            </a:endParaRPr>
          </a:p>
        </p:txBody>
      </p:sp>
      <p:sp>
        <p:nvSpPr>
          <p:cNvPr id="3" name="Slide Number Placeholder 2"/>
          <p:cNvSpPr>
            <a:spLocks noGrp="1"/>
          </p:cNvSpPr>
          <p:nvPr>
            <p:ph type="sldNum" sz="quarter" idx="12"/>
          </p:nvPr>
        </p:nvSpPr>
        <p:spPr/>
        <p:txBody>
          <a:bodyPr/>
          <a:lstStyle/>
          <a:p>
            <a:fld id="{D1DD3D2D-3457-4AE7-8067-8EDDEBEFF28A}" type="slidenum">
              <a:rPr lang="en-US" smtClean="0"/>
              <a:pPr/>
              <a:t>27</a:t>
            </a:fld>
            <a:endParaRPr lang="en-US"/>
          </a:p>
        </p:txBody>
      </p:sp>
    </p:spTree>
    <p:extLst>
      <p:ext uri="{BB962C8B-B14F-4D97-AF65-F5344CB8AC3E}">
        <p14:creationId xmlns:p14="http://schemas.microsoft.com/office/powerpoint/2010/main" val="785310358"/>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sz="5400" dirty="0" smtClean="0"/>
              <a:t>How?</a:t>
            </a:r>
            <a:endParaRPr lang="en-US" sz="5400" dirty="0"/>
          </a:p>
        </p:txBody>
      </p:sp>
      <p:sp>
        <p:nvSpPr>
          <p:cNvPr id="3" name="Text Placeholder 2"/>
          <p:cNvSpPr>
            <a:spLocks noGrp="1"/>
          </p:cNvSpPr>
          <p:nvPr>
            <p:ph type="body" idx="1"/>
          </p:nvPr>
        </p:nvSpPr>
        <p:spPr/>
        <p:txBody>
          <a:bodyPr>
            <a:normAutofit/>
          </a:bodyPr>
          <a:lstStyle/>
          <a:p>
            <a:r>
              <a:rPr lang="en-US" sz="3200" dirty="0" smtClean="0"/>
              <a:t>How can I </a:t>
            </a:r>
            <a:r>
              <a:rPr lang="en-US" sz="3200" dirty="0" smtClean="0"/>
              <a:t>use and learn it</a:t>
            </a:r>
            <a:r>
              <a:rPr lang="en-US" sz="3200" dirty="0" smtClean="0"/>
              <a:t>?</a:t>
            </a:r>
          </a:p>
        </p:txBody>
      </p:sp>
      <p:sp>
        <p:nvSpPr>
          <p:cNvPr id="4" name="Slide Number Placeholder 3"/>
          <p:cNvSpPr>
            <a:spLocks noGrp="1"/>
          </p:cNvSpPr>
          <p:nvPr>
            <p:ph type="sldNum" sz="quarter" idx="12"/>
          </p:nvPr>
        </p:nvSpPr>
        <p:spPr/>
        <p:txBody>
          <a:bodyPr/>
          <a:lstStyle/>
          <a:p>
            <a:fld id="{D1DD3D2D-3457-4AE7-8067-8EDDEBEFF28A}" type="slidenum">
              <a:rPr lang="en-US" smtClean="0"/>
              <a:pPr/>
              <a:t>28</a:t>
            </a:fld>
            <a:endParaRPr lang="en-US"/>
          </a:p>
        </p:txBody>
      </p:sp>
    </p:spTree>
    <p:extLst>
      <p:ext uri="{BB962C8B-B14F-4D97-AF65-F5344CB8AC3E}">
        <p14:creationId xmlns:p14="http://schemas.microsoft.com/office/powerpoint/2010/main" val="154162333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t>REPL</a:t>
            </a:r>
            <a:endParaRPr lang="en-US" sz="4400" dirty="0"/>
          </a:p>
        </p:txBody>
      </p:sp>
      <p:sp>
        <p:nvSpPr>
          <p:cNvPr id="4" name="Text Placeholder 3"/>
          <p:cNvSpPr>
            <a:spLocks noGrp="1"/>
          </p:cNvSpPr>
          <p:nvPr>
            <p:ph type="body" idx="1"/>
          </p:nvPr>
        </p:nvSpPr>
        <p:spPr>
          <a:xfrm>
            <a:off x="722313" y="2667000"/>
            <a:ext cx="7772400" cy="1500187"/>
          </a:xfrm>
          <a:prstGeom prst="roundRect">
            <a:avLst/>
          </a:prstGeom>
          <a:solidFill>
            <a:schemeClr val="tx1"/>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bg1"/>
                </a:solidFill>
                <a:latin typeface="Consolas" pitchFamily="49" charset="0"/>
                <a:cs typeface="Consolas" pitchFamily="49" charset="0"/>
              </a:rPr>
              <a:t>$ </a:t>
            </a:r>
            <a:r>
              <a:rPr lang="en-US" sz="3600" dirty="0" smtClean="0">
                <a:solidFill>
                  <a:schemeClr val="bg1"/>
                </a:solidFill>
                <a:latin typeface="Consolas" pitchFamily="49" charset="0"/>
                <a:cs typeface="Consolas" pitchFamily="49" charset="0"/>
              </a:rPr>
              <a:t>coffee</a:t>
            </a:r>
          </a:p>
          <a:p>
            <a:r>
              <a:rPr lang="en-US" sz="3600" dirty="0" smtClean="0">
                <a:solidFill>
                  <a:schemeClr val="bg1"/>
                </a:solidFill>
                <a:latin typeface="Consolas" pitchFamily="49" charset="0"/>
                <a:cs typeface="Consolas" pitchFamily="49" charset="0"/>
              </a:rPr>
              <a:t>coffee&gt; [1..10]</a:t>
            </a:r>
            <a:endParaRPr lang="en-US" sz="3600" dirty="0">
              <a:solidFill>
                <a:schemeClr val="bg1"/>
              </a:solidFill>
              <a:latin typeface="Consolas" pitchFamily="49" charset="0"/>
              <a:cs typeface="Consolas" pitchFamily="49" charset="0"/>
            </a:endParaRPr>
          </a:p>
        </p:txBody>
      </p:sp>
      <p:sp>
        <p:nvSpPr>
          <p:cNvPr id="3" name="Slide Number Placeholder 2"/>
          <p:cNvSpPr>
            <a:spLocks noGrp="1"/>
          </p:cNvSpPr>
          <p:nvPr>
            <p:ph type="sldNum" sz="quarter" idx="12"/>
          </p:nvPr>
        </p:nvSpPr>
        <p:spPr/>
        <p:txBody>
          <a:bodyPr/>
          <a:lstStyle/>
          <a:p>
            <a:fld id="{D1DD3D2D-3457-4AE7-8067-8EDDEBEFF28A}" type="slidenum">
              <a:rPr lang="en-US" smtClean="0"/>
              <a:pPr/>
              <a:t>29</a:t>
            </a:fld>
            <a:endParaRPr lang="en-US"/>
          </a:p>
        </p:txBody>
      </p:sp>
    </p:spTree>
    <p:extLst>
      <p:ext uri="{BB962C8B-B14F-4D97-AF65-F5344CB8AC3E}">
        <p14:creationId xmlns:p14="http://schemas.microsoft.com/office/powerpoint/2010/main" val="2940575238"/>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#html5tx</a:t>
            </a:r>
            <a:endParaRPr lang="en-US" dirty="0"/>
          </a:p>
        </p:txBody>
      </p:sp>
      <p:pic>
        <p:nvPicPr>
          <p:cNvPr id="7" name="Picture 6"/>
          <p:cNvPicPr>
            <a:picLocks noChangeAspect="1"/>
          </p:cNvPicPr>
          <p:nvPr/>
        </p:nvPicPr>
        <p:blipFill>
          <a:blip r:embed="rId3"/>
          <a:stretch>
            <a:fillRect/>
          </a:stretch>
        </p:blipFill>
        <p:spPr>
          <a:xfrm>
            <a:off x="1524000" y="0"/>
            <a:ext cx="6096000" cy="6858000"/>
          </a:xfrm>
          <a:prstGeom prst="rect">
            <a:avLst/>
          </a:prstGeom>
        </p:spPr>
      </p:pic>
      <p:sp>
        <p:nvSpPr>
          <p:cNvPr id="8" name="TextBox 7"/>
          <p:cNvSpPr txBox="1"/>
          <p:nvPr/>
        </p:nvSpPr>
        <p:spPr>
          <a:xfrm rot="16200000">
            <a:off x="-2343833" y="3089703"/>
            <a:ext cx="6248402" cy="830997"/>
          </a:xfrm>
          <a:prstGeom prst="rect">
            <a:avLst/>
          </a:prstGeom>
          <a:noFill/>
        </p:spPr>
        <p:txBody>
          <a:bodyPr wrap="square" rtlCol="0">
            <a:spAutoFit/>
          </a:bodyPr>
          <a:lstStyle/>
          <a:p>
            <a:pPr algn="ctr"/>
            <a:r>
              <a:rPr lang="en-US" sz="4800" dirty="0" smtClean="0">
                <a:solidFill>
                  <a:schemeClr val="bg1"/>
                </a:solidFill>
                <a:latin typeface="DistrictThin"/>
                <a:cs typeface="DistrictThin"/>
              </a:rPr>
              <a:t>HTML5tx.com</a:t>
            </a:r>
            <a:endParaRPr lang="en-US" sz="4800" dirty="0">
              <a:solidFill>
                <a:schemeClr val="bg1"/>
              </a:solidFill>
              <a:latin typeface="DistrictThin"/>
              <a:cs typeface="DistrictThin"/>
            </a:endParaRPr>
          </a:p>
        </p:txBody>
      </p:sp>
      <p:pic>
        <p:nvPicPr>
          <p:cNvPr id="9" name="Picture 8"/>
          <p:cNvPicPr>
            <a:picLocks noChangeAspect="1"/>
          </p:cNvPicPr>
          <p:nvPr/>
        </p:nvPicPr>
        <p:blipFill>
          <a:blip r:embed="rId3"/>
          <a:stretch>
            <a:fillRect/>
          </a:stretch>
        </p:blipFill>
        <p:spPr>
          <a:xfrm>
            <a:off x="1524000" y="0"/>
            <a:ext cx="6096000" cy="6858000"/>
          </a:xfrm>
          <a:prstGeom prst="rect">
            <a:avLst/>
          </a:prstGeom>
        </p:spPr>
      </p:pic>
      <p:sp>
        <p:nvSpPr>
          <p:cNvPr id="10" name="TextBox 9"/>
          <p:cNvSpPr txBox="1"/>
          <p:nvPr/>
        </p:nvSpPr>
        <p:spPr>
          <a:xfrm rot="16200000">
            <a:off x="5216098" y="3013503"/>
            <a:ext cx="6248402" cy="830997"/>
          </a:xfrm>
          <a:prstGeom prst="rect">
            <a:avLst/>
          </a:prstGeom>
          <a:noFill/>
        </p:spPr>
        <p:txBody>
          <a:bodyPr wrap="square" rtlCol="0">
            <a:spAutoFit/>
          </a:bodyPr>
          <a:lstStyle/>
          <a:p>
            <a:pPr algn="ctr"/>
            <a:r>
              <a:rPr lang="en-US" sz="4800" dirty="0" smtClean="0">
                <a:solidFill>
                  <a:schemeClr val="bg1"/>
                </a:solidFill>
                <a:latin typeface="DistrictThin"/>
                <a:cs typeface="DistrictThin"/>
              </a:rPr>
              <a:t>@HTML5tx</a:t>
            </a:r>
            <a:endParaRPr lang="en-US" sz="4800" dirty="0">
              <a:solidFill>
                <a:schemeClr val="bg1"/>
              </a:solidFill>
              <a:latin typeface="DistrictThin"/>
              <a:cs typeface="DistrictThin"/>
            </a:endParaRPr>
          </a:p>
        </p:txBody>
      </p:sp>
      <p:sp>
        <p:nvSpPr>
          <p:cNvPr id="11" name="Rectangle 10"/>
          <p:cNvSpPr/>
          <p:nvPr/>
        </p:nvSpPr>
        <p:spPr>
          <a:xfrm>
            <a:off x="1524000" y="1524000"/>
            <a:ext cx="6096000" cy="685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smtClean="0">
                <a:solidFill>
                  <a:schemeClr val="tx1"/>
                </a:solidFill>
                <a:latin typeface="Futura Condensed"/>
                <a:cs typeface="Futura Condensed"/>
              </a:rPr>
              <a:t>02.</a:t>
            </a:r>
            <a:r>
              <a:rPr lang="en-US" sz="4000" dirty="0" smtClean="0">
                <a:solidFill>
                  <a:schemeClr val="tx1"/>
                </a:solidFill>
                <a:latin typeface="Futura Condensed"/>
                <a:cs typeface="Futura Condensed"/>
              </a:rPr>
              <a:t>02</a:t>
            </a:r>
            <a:r>
              <a:rPr lang="en-US" sz="2800" dirty="0" smtClean="0">
                <a:solidFill>
                  <a:schemeClr val="tx1"/>
                </a:solidFill>
                <a:latin typeface="Futura Condensed"/>
                <a:cs typeface="Futura Condensed"/>
              </a:rPr>
              <a:t>.13</a:t>
            </a:r>
            <a:endParaRPr lang="en-US" dirty="0">
              <a:solidFill>
                <a:schemeClr val="tx1"/>
              </a:solidFill>
              <a:latin typeface="Futura Condensed"/>
              <a:cs typeface="Futura Condensed"/>
            </a:endParaRPr>
          </a:p>
        </p:txBody>
      </p:sp>
      <p:sp>
        <p:nvSpPr>
          <p:cNvPr id="12" name="Slide Number Placeholder 11"/>
          <p:cNvSpPr>
            <a:spLocks noGrp="1"/>
          </p:cNvSpPr>
          <p:nvPr>
            <p:ph type="sldNum" sz="quarter" idx="12"/>
          </p:nvPr>
        </p:nvSpPr>
        <p:spPr/>
        <p:txBody>
          <a:bodyPr/>
          <a:lstStyle/>
          <a:p>
            <a:fld id="{D1DD3D2D-3457-4AE7-8067-8EDDEBEFF28A}" type="slidenum">
              <a:rPr lang="en-US" smtClean="0"/>
              <a:pPr/>
              <a:t>3</a:t>
            </a:fld>
            <a:endParaRPr lang="en-US"/>
          </a:p>
        </p:txBody>
      </p:sp>
    </p:spTree>
    <p:extLst>
      <p:ext uri="{BB962C8B-B14F-4D97-AF65-F5344CB8AC3E}">
        <p14:creationId xmlns:p14="http://schemas.microsoft.com/office/powerpoint/2010/main" val="163223583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685800" y="2971800"/>
            <a:ext cx="7848600" cy="1066800"/>
          </a:xfrm>
          <a:prstGeom prst="roundRect">
            <a:avLst/>
          </a:prstGeom>
          <a:solidFill>
            <a:schemeClr val="tx1"/>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bg1"/>
                </a:solidFill>
                <a:latin typeface="Consolas" pitchFamily="49" charset="0"/>
                <a:cs typeface="Consolas" pitchFamily="49" charset="0"/>
              </a:rPr>
              <a:t>$ </a:t>
            </a:r>
            <a:r>
              <a:rPr lang="en-US" sz="3600" dirty="0" smtClean="0">
                <a:solidFill>
                  <a:schemeClr val="bg1"/>
                </a:solidFill>
                <a:latin typeface="Consolas" pitchFamily="49" charset="0"/>
                <a:cs typeface="Consolas" pitchFamily="49" charset="0"/>
              </a:rPr>
              <a:t>coffee </a:t>
            </a:r>
            <a:r>
              <a:rPr lang="en-US" sz="3600" dirty="0">
                <a:solidFill>
                  <a:schemeClr val="bg1"/>
                </a:solidFill>
                <a:latin typeface="Consolas" pitchFamily="49" charset="0"/>
                <a:cs typeface="Consolas" pitchFamily="49" charset="0"/>
              </a:rPr>
              <a:t>–o </a:t>
            </a:r>
            <a:r>
              <a:rPr lang="en-US" sz="3600" dirty="0" err="1">
                <a:solidFill>
                  <a:schemeClr val="bg1"/>
                </a:solidFill>
                <a:latin typeface="Consolas" pitchFamily="49" charset="0"/>
                <a:cs typeface="Consolas" pitchFamily="49" charset="0"/>
              </a:rPr>
              <a:t>js</a:t>
            </a:r>
            <a:r>
              <a:rPr lang="en-US" sz="3600" dirty="0">
                <a:solidFill>
                  <a:schemeClr val="bg1"/>
                </a:solidFill>
                <a:latin typeface="Consolas" pitchFamily="49" charset="0"/>
                <a:cs typeface="Consolas" pitchFamily="49" charset="0"/>
              </a:rPr>
              <a:t>/ -</a:t>
            </a:r>
            <a:r>
              <a:rPr lang="en-US" sz="3600" dirty="0" err="1">
                <a:solidFill>
                  <a:schemeClr val="bg1"/>
                </a:solidFill>
                <a:latin typeface="Consolas" pitchFamily="49" charset="0"/>
                <a:cs typeface="Consolas" pitchFamily="49" charset="0"/>
              </a:rPr>
              <a:t>cw</a:t>
            </a:r>
            <a:r>
              <a:rPr lang="en-US" sz="3600" dirty="0">
                <a:solidFill>
                  <a:schemeClr val="bg1"/>
                </a:solidFill>
                <a:latin typeface="Consolas" pitchFamily="49" charset="0"/>
                <a:cs typeface="Consolas" pitchFamily="49" charset="0"/>
              </a:rPr>
              <a:t> lib/</a:t>
            </a:r>
          </a:p>
        </p:txBody>
      </p:sp>
      <p:sp>
        <p:nvSpPr>
          <p:cNvPr id="3" name="Title 1"/>
          <p:cNvSpPr>
            <a:spLocks noGrp="1"/>
          </p:cNvSpPr>
          <p:nvPr>
            <p:ph type="title"/>
          </p:nvPr>
        </p:nvSpPr>
        <p:spPr/>
        <p:txBody>
          <a:bodyPr>
            <a:normAutofit/>
          </a:bodyPr>
          <a:lstStyle/>
          <a:p>
            <a:r>
              <a:rPr lang="en-US" sz="4400" dirty="0" smtClean="0"/>
              <a:t>COMPILE</a:t>
            </a:r>
            <a:endParaRPr lang="en-US" sz="4400" dirty="0"/>
          </a:p>
        </p:txBody>
      </p:sp>
      <p:sp>
        <p:nvSpPr>
          <p:cNvPr id="2" name="Slide Number Placeholder 1"/>
          <p:cNvSpPr>
            <a:spLocks noGrp="1"/>
          </p:cNvSpPr>
          <p:nvPr>
            <p:ph type="sldNum" sz="quarter" idx="12"/>
          </p:nvPr>
        </p:nvSpPr>
        <p:spPr/>
        <p:txBody>
          <a:bodyPr/>
          <a:lstStyle/>
          <a:p>
            <a:fld id="{D1DD3D2D-3457-4AE7-8067-8EDDEBEFF28A}" type="slidenum">
              <a:rPr lang="en-US" smtClean="0"/>
              <a:pPr/>
              <a:t>30</a:t>
            </a:fld>
            <a:endParaRPr lang="en-US"/>
          </a:p>
        </p:txBody>
      </p:sp>
    </p:spTree>
    <p:extLst>
      <p:ext uri="{BB962C8B-B14F-4D97-AF65-F5344CB8AC3E}">
        <p14:creationId xmlns:p14="http://schemas.microsoft.com/office/powerpoint/2010/main" val="15209079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CoffeeScript</a:t>
            </a:r>
            <a:r>
              <a:rPr lang="en-US" baseline="0" dirty="0" smtClean="0"/>
              <a:t> Basics</a:t>
            </a:r>
            <a:endParaRPr lang="en-US" dirty="0"/>
          </a:p>
        </p:txBody>
      </p:sp>
      <p:sp>
        <p:nvSpPr>
          <p:cNvPr id="3" name="Text Placeholder 2"/>
          <p:cNvSpPr>
            <a:spLocks noGrp="1"/>
          </p:cNvSpPr>
          <p:nvPr>
            <p:ph type="body" idx="1"/>
          </p:nvPr>
        </p:nvSpPr>
        <p:spPr/>
        <p:txBody>
          <a:bodyPr/>
          <a:lstStyle/>
          <a:p>
            <a:endParaRPr lang="en-US"/>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8628" y="304800"/>
            <a:ext cx="5244372" cy="381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lide Number Placeholder 3"/>
          <p:cNvSpPr>
            <a:spLocks noGrp="1"/>
          </p:cNvSpPr>
          <p:nvPr>
            <p:ph type="sldNum" sz="quarter" idx="12"/>
          </p:nvPr>
        </p:nvSpPr>
        <p:spPr/>
        <p:txBody>
          <a:bodyPr/>
          <a:lstStyle/>
          <a:p>
            <a:fld id="{D1DD3D2D-3457-4AE7-8067-8EDDEBEFF28A}" type="slidenum">
              <a:rPr lang="en-US" smtClean="0"/>
              <a:pPr/>
              <a:t>31</a:t>
            </a:fld>
            <a:endParaRPr lang="en-US"/>
          </a:p>
        </p:txBody>
      </p:sp>
    </p:spTree>
    <p:extLst>
      <p:ext uri="{BB962C8B-B14F-4D97-AF65-F5344CB8AC3E}">
        <p14:creationId xmlns:p14="http://schemas.microsoft.com/office/powerpoint/2010/main" val="316107115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Assignment</a:t>
            </a:r>
            <a:endParaRPr lang="en-US" dirty="0"/>
          </a:p>
        </p:txBody>
      </p:sp>
      <p:sp>
        <p:nvSpPr>
          <p:cNvPr id="10" name="Content Placeholder 9"/>
          <p:cNvSpPr>
            <a:spLocks noGrp="1"/>
          </p:cNvSpPr>
          <p:nvPr>
            <p:ph sz="half" idx="1"/>
          </p:nvPr>
        </p:nvSpPr>
        <p:spPr>
          <a:xfrm>
            <a:off x="457200" y="1600201"/>
            <a:ext cx="8305800" cy="2362200"/>
          </a:xfrm>
        </p:spPr>
        <p:txBody>
          <a:bodyPr>
            <a:normAutofit/>
          </a:bodyPr>
          <a:lstStyle/>
          <a:p>
            <a:pPr marL="0" indent="0">
              <a:buNone/>
            </a:pPr>
            <a:r>
              <a:rPr lang="en-US" dirty="0" smtClean="0">
                <a:latin typeface="Consolas" pitchFamily="49" charset="0"/>
                <a:cs typeface="Consolas" pitchFamily="49" charset="0"/>
              </a:rPr>
              <a:t>name = “Brandon”</a:t>
            </a:r>
          </a:p>
          <a:p>
            <a:pPr marL="0" indent="0">
              <a:buNone/>
            </a:pPr>
            <a:r>
              <a:rPr lang="en-US" dirty="0" smtClean="0">
                <a:latin typeface="Consolas" pitchFamily="49" charset="0"/>
                <a:cs typeface="Consolas" pitchFamily="49" charset="0"/>
              </a:rPr>
              <a:t>married = yes</a:t>
            </a:r>
          </a:p>
          <a:p>
            <a:pPr marL="0" indent="0">
              <a:buNone/>
            </a:pPr>
            <a:r>
              <a:rPr lang="en-US" dirty="0" smtClean="0">
                <a:latin typeface="Consolas" pitchFamily="49" charset="0"/>
                <a:cs typeface="Consolas" pitchFamily="49" charset="0"/>
              </a:rPr>
              <a:t>children = 2</a:t>
            </a:r>
            <a:endParaRPr lang="en-US" dirty="0">
              <a:latin typeface="Consolas" pitchFamily="49" charset="0"/>
              <a:cs typeface="Consolas" pitchFamily="49" charset="0"/>
            </a:endParaRPr>
          </a:p>
        </p:txBody>
      </p:sp>
      <p:sp>
        <p:nvSpPr>
          <p:cNvPr id="11" name="Content Placeholder 10"/>
          <p:cNvSpPr>
            <a:spLocks noGrp="1"/>
          </p:cNvSpPr>
          <p:nvPr>
            <p:ph sz="half" idx="2"/>
          </p:nvPr>
        </p:nvSpPr>
        <p:spPr>
          <a:xfrm>
            <a:off x="457200" y="3810000"/>
            <a:ext cx="8077200" cy="2514600"/>
          </a:xfrm>
        </p:spPr>
        <p:txBody>
          <a:bodyPr>
            <a:noAutofit/>
          </a:bodyPr>
          <a:lstStyle/>
          <a:p>
            <a:pPr marL="0" indent="0">
              <a:buNone/>
            </a:pPr>
            <a:r>
              <a:rPr lang="en-US" dirty="0" err="1">
                <a:latin typeface="Consolas" pitchFamily="49" charset="0"/>
                <a:cs typeface="Consolas" pitchFamily="49" charset="0"/>
              </a:rPr>
              <a:t>var</a:t>
            </a:r>
            <a:r>
              <a:rPr lang="en-US" dirty="0">
                <a:latin typeface="Consolas" pitchFamily="49" charset="0"/>
                <a:cs typeface="Consolas" pitchFamily="49" charset="0"/>
              </a:rPr>
              <a:t> children, married, name;</a:t>
            </a:r>
          </a:p>
          <a:p>
            <a:pPr marL="0" indent="0">
              <a:buNone/>
            </a:pPr>
            <a:r>
              <a:rPr lang="en-US" dirty="0">
                <a:latin typeface="Consolas" pitchFamily="49" charset="0"/>
                <a:cs typeface="Consolas" pitchFamily="49" charset="0"/>
              </a:rPr>
              <a:t>name = "Brandon";</a:t>
            </a:r>
          </a:p>
          <a:p>
            <a:pPr marL="0" indent="0">
              <a:buNone/>
            </a:pPr>
            <a:r>
              <a:rPr lang="en-US" dirty="0">
                <a:latin typeface="Consolas" pitchFamily="49" charset="0"/>
                <a:cs typeface="Consolas" pitchFamily="49" charset="0"/>
              </a:rPr>
              <a:t>married = true;</a:t>
            </a:r>
          </a:p>
          <a:p>
            <a:pPr marL="0" indent="0">
              <a:buNone/>
            </a:pPr>
            <a:r>
              <a:rPr lang="en-US" dirty="0">
                <a:latin typeface="Consolas" pitchFamily="49" charset="0"/>
                <a:cs typeface="Consolas" pitchFamily="49" charset="0"/>
              </a:rPr>
              <a:t>children = 2;</a:t>
            </a:r>
          </a:p>
        </p:txBody>
      </p:sp>
      <p:cxnSp>
        <p:nvCxnSpPr>
          <p:cNvPr id="13" name="Curved Connector 12"/>
          <p:cNvCxnSpPr/>
          <p:nvPr/>
        </p:nvCxnSpPr>
        <p:spPr>
          <a:xfrm>
            <a:off x="3200400" y="2514600"/>
            <a:ext cx="1447800" cy="1295400"/>
          </a:xfrm>
          <a:prstGeom prst="curvedConnector2">
            <a:avLst/>
          </a:prstGeom>
          <a:ln w="76200">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D1DD3D2D-3457-4AE7-8067-8EDDEBEFF28A}" type="slidenum">
              <a:rPr lang="en-US" smtClean="0"/>
              <a:pPr/>
              <a:t>32</a:t>
            </a:fld>
            <a:endParaRPr lang="en-US"/>
          </a:p>
        </p:txBody>
      </p:sp>
    </p:spTree>
    <p:extLst>
      <p:ext uri="{BB962C8B-B14F-4D97-AF65-F5344CB8AC3E}">
        <p14:creationId xmlns:p14="http://schemas.microsoft.com/office/powerpoint/2010/main" val="340970176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up)">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xEl>
                                              <p:pRg st="2" end="2"/>
                                            </p:txEl>
                                          </p:spTgt>
                                        </p:tgtEl>
                                        <p:attrNameLst>
                                          <p:attrName>style.visibility</p:attrName>
                                        </p:attrNameLst>
                                      </p:cBhvr>
                                      <p:to>
                                        <p:strVal val="visible"/>
                                      </p:to>
                                    </p:set>
                                    <p:animEffect transition="in" filter="fade">
                                      <p:cBhvr>
                                        <p:cTn id="16" dur="500"/>
                                        <p:tgtEl>
                                          <p:spTgt spid="11">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animEffect transition="in" filter="fade">
                                      <p:cBhvr>
                                        <p:cTn id="19" dur="500"/>
                                        <p:tgtEl>
                                          <p:spTgt spid="1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Functions</a:t>
            </a:r>
            <a:endParaRPr lang="en-US" dirty="0"/>
          </a:p>
        </p:txBody>
      </p:sp>
      <p:sp>
        <p:nvSpPr>
          <p:cNvPr id="10" name="Content Placeholder 9"/>
          <p:cNvSpPr>
            <a:spLocks noGrp="1"/>
          </p:cNvSpPr>
          <p:nvPr>
            <p:ph sz="half" idx="1"/>
          </p:nvPr>
        </p:nvSpPr>
        <p:spPr>
          <a:xfrm>
            <a:off x="457200" y="1600200"/>
            <a:ext cx="8305800" cy="2362200"/>
          </a:xfrm>
        </p:spPr>
        <p:txBody>
          <a:bodyPr>
            <a:normAutofit/>
          </a:bodyPr>
          <a:lstStyle/>
          <a:p>
            <a:pPr marL="0" indent="0">
              <a:buNone/>
            </a:pPr>
            <a:r>
              <a:rPr lang="en-US" sz="2400" dirty="0">
                <a:latin typeface="Consolas" pitchFamily="49" charset="0"/>
                <a:cs typeface="Consolas" pitchFamily="49" charset="0"/>
              </a:rPr>
              <a:t>square = (x) </a:t>
            </a:r>
            <a:r>
              <a:rPr lang="en-US" sz="2400" dirty="0">
                <a:solidFill>
                  <a:srgbClr val="00B050"/>
                </a:solidFill>
                <a:latin typeface="Consolas" pitchFamily="49" charset="0"/>
                <a:cs typeface="Consolas" pitchFamily="49" charset="0"/>
              </a:rPr>
              <a:t>-&gt;</a:t>
            </a:r>
            <a:r>
              <a:rPr lang="en-US" sz="2400" dirty="0">
                <a:latin typeface="Consolas" pitchFamily="49" charset="0"/>
                <a:cs typeface="Consolas" pitchFamily="49" charset="0"/>
              </a:rPr>
              <a:t> x * x</a:t>
            </a:r>
          </a:p>
          <a:p>
            <a:pPr marL="0" indent="0">
              <a:buNone/>
            </a:pPr>
            <a:r>
              <a:rPr lang="en-US" sz="2400" dirty="0" err="1">
                <a:latin typeface="Consolas" pitchFamily="49" charset="0"/>
                <a:cs typeface="Consolas" pitchFamily="49" charset="0"/>
              </a:rPr>
              <a:t>printInfo</a:t>
            </a:r>
            <a:r>
              <a:rPr lang="en-US" sz="2400" dirty="0">
                <a:latin typeface="Consolas" pitchFamily="49" charset="0"/>
                <a:cs typeface="Consolas" pitchFamily="49" charset="0"/>
              </a:rPr>
              <a:t> = (name</a:t>
            </a:r>
            <a:r>
              <a:rPr lang="en-US" sz="2400" dirty="0" smtClean="0">
                <a:latin typeface="Consolas" pitchFamily="49" charset="0"/>
                <a:cs typeface="Consolas" pitchFamily="49" charset="0"/>
              </a:rPr>
              <a:t>, </a:t>
            </a:r>
            <a:r>
              <a:rPr lang="en-US" sz="2400" dirty="0" err="1" smtClean="0">
                <a:latin typeface="Consolas" pitchFamily="49" charset="0"/>
                <a:cs typeface="Consolas" pitchFamily="49" charset="0"/>
              </a:rPr>
              <a:t>numChildren</a:t>
            </a:r>
            <a:r>
              <a:rPr lang="en-US" sz="2400" dirty="0" smtClean="0">
                <a:latin typeface="Consolas" pitchFamily="49" charset="0"/>
                <a:cs typeface="Consolas" pitchFamily="49" charset="0"/>
              </a:rPr>
              <a:t>) </a:t>
            </a:r>
            <a:r>
              <a:rPr lang="en-US" sz="2400" dirty="0" smtClean="0">
                <a:solidFill>
                  <a:srgbClr val="00B050"/>
                </a:solidFill>
                <a:latin typeface="Consolas" pitchFamily="49" charset="0"/>
                <a:cs typeface="Consolas" pitchFamily="49" charset="0"/>
              </a:rPr>
              <a:t>-&gt;</a:t>
            </a:r>
          </a:p>
          <a:p>
            <a:pPr marL="0" indent="0">
              <a:buNone/>
            </a:pPr>
            <a:r>
              <a:rPr lang="en-US" sz="2400" dirty="0" smtClean="0">
                <a:latin typeface="Consolas" pitchFamily="49" charset="0"/>
                <a:cs typeface="Consolas" pitchFamily="49" charset="0"/>
              </a:rPr>
              <a:t>  “Hi #{name}, I see you have #{</a:t>
            </a:r>
            <a:r>
              <a:rPr lang="en-US" sz="2400" dirty="0" err="1" smtClean="0">
                <a:latin typeface="Consolas" pitchFamily="49" charset="0"/>
                <a:cs typeface="Consolas" pitchFamily="49" charset="0"/>
              </a:rPr>
              <a:t>numChildren</a:t>
            </a:r>
            <a:r>
              <a:rPr lang="en-US" sz="2400" dirty="0" smtClean="0">
                <a:latin typeface="Consolas" pitchFamily="49" charset="0"/>
                <a:cs typeface="Consolas" pitchFamily="49" charset="0"/>
              </a:rPr>
              <a:t>} children.” </a:t>
            </a:r>
            <a:endParaRPr lang="en-US" sz="2400" dirty="0">
              <a:latin typeface="Consolas" pitchFamily="49" charset="0"/>
              <a:cs typeface="Consolas" pitchFamily="49" charset="0"/>
            </a:endParaRPr>
          </a:p>
        </p:txBody>
      </p:sp>
      <p:sp>
        <p:nvSpPr>
          <p:cNvPr id="11" name="Content Placeholder 10"/>
          <p:cNvSpPr>
            <a:spLocks noGrp="1"/>
          </p:cNvSpPr>
          <p:nvPr>
            <p:ph sz="half" idx="2"/>
          </p:nvPr>
        </p:nvSpPr>
        <p:spPr>
          <a:xfrm>
            <a:off x="533400" y="3657600"/>
            <a:ext cx="8077200" cy="2514600"/>
          </a:xfrm>
        </p:spPr>
        <p:txBody>
          <a:bodyPr>
            <a:noAutofit/>
          </a:bodyPr>
          <a:lstStyle/>
          <a:p>
            <a:pPr marL="0" indent="0">
              <a:buNone/>
            </a:pPr>
            <a:r>
              <a:rPr lang="en-US" sz="1800" dirty="0" err="1">
                <a:latin typeface="Consolas" pitchFamily="49" charset="0"/>
                <a:cs typeface="Consolas" pitchFamily="49" charset="0"/>
              </a:rPr>
              <a:t>var</a:t>
            </a:r>
            <a:r>
              <a:rPr lang="en-US" sz="1800" dirty="0">
                <a:latin typeface="Consolas" pitchFamily="49" charset="0"/>
                <a:cs typeface="Consolas" pitchFamily="49" charset="0"/>
              </a:rPr>
              <a:t> </a:t>
            </a:r>
            <a:r>
              <a:rPr lang="en-US" sz="1800" dirty="0" err="1">
                <a:latin typeface="Consolas" pitchFamily="49" charset="0"/>
                <a:cs typeface="Consolas" pitchFamily="49" charset="0"/>
              </a:rPr>
              <a:t>printInfo</a:t>
            </a:r>
            <a:r>
              <a:rPr lang="en-US" sz="1800" dirty="0">
                <a:latin typeface="Consolas" pitchFamily="49" charset="0"/>
                <a:cs typeface="Consolas" pitchFamily="49" charset="0"/>
              </a:rPr>
              <a:t>, square;</a:t>
            </a:r>
          </a:p>
          <a:p>
            <a:pPr marL="0" indent="0">
              <a:buNone/>
            </a:pPr>
            <a:r>
              <a:rPr lang="en-US" sz="1800" dirty="0">
                <a:latin typeface="Consolas" pitchFamily="49" charset="0"/>
                <a:cs typeface="Consolas" pitchFamily="49" charset="0"/>
              </a:rPr>
              <a:t>square = function(x) {</a:t>
            </a:r>
          </a:p>
          <a:p>
            <a:pPr marL="0" indent="0">
              <a:buNone/>
            </a:pPr>
            <a:r>
              <a:rPr lang="en-US" sz="1800" dirty="0">
                <a:latin typeface="Consolas" pitchFamily="49" charset="0"/>
                <a:cs typeface="Consolas" pitchFamily="49" charset="0"/>
              </a:rPr>
              <a:t>  return x * x;</a:t>
            </a:r>
          </a:p>
          <a:p>
            <a:pPr marL="0" indent="0">
              <a:buNone/>
            </a:pPr>
            <a:r>
              <a:rPr lang="en-US" sz="1800" dirty="0">
                <a:latin typeface="Consolas" pitchFamily="49" charset="0"/>
                <a:cs typeface="Consolas" pitchFamily="49" charset="0"/>
              </a:rPr>
              <a:t>};</a:t>
            </a:r>
          </a:p>
          <a:p>
            <a:pPr marL="0" indent="0">
              <a:buNone/>
            </a:pPr>
            <a:r>
              <a:rPr lang="en-US" sz="1800" dirty="0" err="1">
                <a:latin typeface="Consolas" pitchFamily="49" charset="0"/>
                <a:cs typeface="Consolas" pitchFamily="49" charset="0"/>
              </a:rPr>
              <a:t>printInfo</a:t>
            </a:r>
            <a:r>
              <a:rPr lang="en-US" sz="1800" dirty="0">
                <a:latin typeface="Consolas" pitchFamily="49" charset="0"/>
                <a:cs typeface="Consolas" pitchFamily="49" charset="0"/>
              </a:rPr>
              <a:t> = function(name, </a:t>
            </a:r>
            <a:r>
              <a:rPr lang="en-US" sz="1800" dirty="0" err="1">
                <a:latin typeface="Consolas" pitchFamily="49" charset="0"/>
                <a:cs typeface="Consolas" pitchFamily="49" charset="0"/>
              </a:rPr>
              <a:t>numChildren</a:t>
            </a:r>
            <a:r>
              <a:rPr lang="en-US" sz="1800" dirty="0">
                <a:latin typeface="Consolas" pitchFamily="49" charset="0"/>
                <a:cs typeface="Consolas" pitchFamily="49" charset="0"/>
              </a:rPr>
              <a:t>) {</a:t>
            </a:r>
          </a:p>
          <a:p>
            <a:pPr marL="0" indent="0">
              <a:buNone/>
            </a:pPr>
            <a:r>
              <a:rPr lang="en-US" sz="1800" dirty="0">
                <a:latin typeface="Consolas" pitchFamily="49" charset="0"/>
                <a:cs typeface="Consolas" pitchFamily="49" charset="0"/>
              </a:rPr>
              <a:t>  return "Hi " + name + ", I see you have " + </a:t>
            </a:r>
            <a:r>
              <a:rPr lang="en-US" sz="1800" dirty="0" err="1">
                <a:latin typeface="Consolas" pitchFamily="49" charset="0"/>
                <a:cs typeface="Consolas" pitchFamily="49" charset="0"/>
              </a:rPr>
              <a:t>numChildren</a:t>
            </a:r>
            <a:r>
              <a:rPr lang="en-US" sz="1800" dirty="0">
                <a:latin typeface="Consolas" pitchFamily="49" charset="0"/>
                <a:cs typeface="Consolas" pitchFamily="49" charset="0"/>
              </a:rPr>
              <a:t> + " children";</a:t>
            </a:r>
          </a:p>
          <a:p>
            <a:pPr marL="0" indent="0">
              <a:buNone/>
            </a:pPr>
            <a:r>
              <a:rPr lang="en-US" sz="1800" dirty="0">
                <a:latin typeface="Consolas" pitchFamily="49" charset="0"/>
                <a:cs typeface="Consolas" pitchFamily="49" charset="0"/>
              </a:rPr>
              <a:t>};</a:t>
            </a:r>
          </a:p>
        </p:txBody>
      </p:sp>
      <p:cxnSp>
        <p:nvCxnSpPr>
          <p:cNvPr id="13" name="Curved Connector 12"/>
          <p:cNvCxnSpPr>
            <a:stCxn id="10" idx="3"/>
          </p:cNvCxnSpPr>
          <p:nvPr/>
        </p:nvCxnSpPr>
        <p:spPr>
          <a:xfrm flipH="1">
            <a:off x="6210300" y="2781300"/>
            <a:ext cx="2552700" cy="1943100"/>
          </a:xfrm>
          <a:prstGeom prst="curvedConnector3">
            <a:avLst>
              <a:gd name="adj1" fmla="val -8955"/>
            </a:avLst>
          </a:prstGeom>
          <a:ln w="76200">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D1DD3D2D-3457-4AE7-8067-8EDDEBEFF28A}" type="slidenum">
              <a:rPr lang="en-US" smtClean="0"/>
              <a:pPr/>
              <a:t>33</a:t>
            </a:fld>
            <a:endParaRPr lang="en-US"/>
          </a:p>
        </p:txBody>
      </p:sp>
    </p:spTree>
    <p:extLst>
      <p:ext uri="{BB962C8B-B14F-4D97-AF65-F5344CB8AC3E}">
        <p14:creationId xmlns:p14="http://schemas.microsoft.com/office/powerpoint/2010/main" val="3507263654"/>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xEl>
                                              <p:pRg st="2" end="2"/>
                                            </p:txEl>
                                          </p:spTgt>
                                        </p:tgtEl>
                                        <p:attrNameLst>
                                          <p:attrName>style.visibility</p:attrName>
                                        </p:attrNameLst>
                                      </p:cBhvr>
                                      <p:to>
                                        <p:strVal val="visible"/>
                                      </p:to>
                                    </p:set>
                                    <p:animEffect transition="in" filter="fade">
                                      <p:cBhvr>
                                        <p:cTn id="16" dur="500"/>
                                        <p:tgtEl>
                                          <p:spTgt spid="11">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animEffect transition="in" filter="fade">
                                      <p:cBhvr>
                                        <p:cTn id="19" dur="500"/>
                                        <p:tgtEl>
                                          <p:spTgt spid="11">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xEl>
                                              <p:pRg st="4" end="4"/>
                                            </p:txEl>
                                          </p:spTgt>
                                        </p:tgtEl>
                                        <p:attrNameLst>
                                          <p:attrName>style.visibility</p:attrName>
                                        </p:attrNameLst>
                                      </p:cBhvr>
                                      <p:to>
                                        <p:strVal val="visible"/>
                                      </p:to>
                                    </p:set>
                                    <p:animEffect transition="in" filter="fade">
                                      <p:cBhvr>
                                        <p:cTn id="22" dur="500"/>
                                        <p:tgtEl>
                                          <p:spTgt spid="11">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xEl>
                                              <p:pRg st="5" end="5"/>
                                            </p:txEl>
                                          </p:spTgt>
                                        </p:tgtEl>
                                        <p:attrNameLst>
                                          <p:attrName>style.visibility</p:attrName>
                                        </p:attrNameLst>
                                      </p:cBhvr>
                                      <p:to>
                                        <p:strVal val="visible"/>
                                      </p:to>
                                    </p:set>
                                    <p:animEffect transition="in" filter="fade">
                                      <p:cBhvr>
                                        <p:cTn id="25" dur="500"/>
                                        <p:tgtEl>
                                          <p:spTgt spid="11">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xEl>
                                              <p:pRg st="6" end="6"/>
                                            </p:txEl>
                                          </p:spTgt>
                                        </p:tgtEl>
                                        <p:attrNameLst>
                                          <p:attrName>style.visibility</p:attrName>
                                        </p:attrNameLst>
                                      </p:cBhvr>
                                      <p:to>
                                        <p:strVal val="visible"/>
                                      </p:to>
                                    </p:set>
                                    <p:animEffect transition="in" filter="fade">
                                      <p:cBhvr>
                                        <p:cTn id="28" dur="500"/>
                                        <p:tgtEl>
                                          <p:spTgt spid="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Strings</a:t>
            </a:r>
            <a:endParaRPr lang="en-US" dirty="0"/>
          </a:p>
        </p:txBody>
      </p:sp>
      <p:sp>
        <p:nvSpPr>
          <p:cNvPr id="10" name="Content Placeholder 9"/>
          <p:cNvSpPr>
            <a:spLocks noGrp="1"/>
          </p:cNvSpPr>
          <p:nvPr>
            <p:ph sz="half" idx="1"/>
          </p:nvPr>
        </p:nvSpPr>
        <p:spPr>
          <a:xfrm>
            <a:off x="457200" y="1600200"/>
            <a:ext cx="8305800" cy="2362200"/>
          </a:xfrm>
        </p:spPr>
        <p:txBody>
          <a:bodyPr>
            <a:normAutofit/>
          </a:bodyPr>
          <a:lstStyle/>
          <a:p>
            <a:pPr marL="0" indent="0">
              <a:buNone/>
            </a:pPr>
            <a:r>
              <a:rPr lang="en-US" sz="2400" dirty="0" err="1" smtClean="0">
                <a:latin typeface="Consolas" pitchFamily="49" charset="0"/>
                <a:cs typeface="Consolas" pitchFamily="49" charset="0"/>
              </a:rPr>
              <a:t>num</a:t>
            </a:r>
            <a:r>
              <a:rPr lang="en-US" sz="2400" dirty="0" smtClean="0">
                <a:latin typeface="Consolas" pitchFamily="49" charset="0"/>
                <a:cs typeface="Consolas" pitchFamily="49" charset="0"/>
              </a:rPr>
              <a:t> = 99</a:t>
            </a:r>
          </a:p>
          <a:p>
            <a:pPr marL="0" indent="0">
              <a:buNone/>
            </a:pPr>
            <a:r>
              <a:rPr lang="en-US" sz="2400" dirty="0" smtClean="0">
                <a:latin typeface="Consolas" pitchFamily="49" charset="0"/>
                <a:cs typeface="Consolas" pitchFamily="49" charset="0"/>
              </a:rPr>
              <a:t>“I’ve got </a:t>
            </a:r>
            <a:r>
              <a:rPr lang="en-US" sz="2400" dirty="0" smtClean="0">
                <a:solidFill>
                  <a:srgbClr val="00B050"/>
                </a:solidFill>
                <a:latin typeface="Consolas" pitchFamily="49" charset="0"/>
                <a:cs typeface="Consolas" pitchFamily="49" charset="0"/>
              </a:rPr>
              <a:t>#{</a:t>
            </a:r>
            <a:r>
              <a:rPr lang="en-US" sz="2400" dirty="0" err="1" smtClean="0">
                <a:solidFill>
                  <a:srgbClr val="00B050"/>
                </a:solidFill>
                <a:latin typeface="Consolas" pitchFamily="49" charset="0"/>
                <a:cs typeface="Consolas" pitchFamily="49" charset="0"/>
              </a:rPr>
              <a:t>num</a:t>
            </a:r>
            <a:r>
              <a:rPr lang="en-US" sz="2400" dirty="0">
                <a:solidFill>
                  <a:srgbClr val="00B050"/>
                </a:solidFill>
                <a:latin typeface="Consolas" pitchFamily="49" charset="0"/>
                <a:cs typeface="Consolas" pitchFamily="49" charset="0"/>
              </a:rPr>
              <a:t>}</a:t>
            </a:r>
            <a:r>
              <a:rPr lang="en-US" sz="2400" dirty="0" smtClean="0">
                <a:solidFill>
                  <a:srgbClr val="00B050"/>
                </a:solidFill>
                <a:latin typeface="Consolas" pitchFamily="49" charset="0"/>
                <a:cs typeface="Consolas" pitchFamily="49" charset="0"/>
              </a:rPr>
              <a:t> </a:t>
            </a:r>
            <a:r>
              <a:rPr lang="en-US" sz="2400" dirty="0" smtClean="0">
                <a:latin typeface="Consolas" pitchFamily="49" charset="0"/>
                <a:cs typeface="Consolas" pitchFamily="49" charset="0"/>
              </a:rPr>
              <a:t>problems, and JavaScript </a:t>
            </a:r>
            <a:r>
              <a:rPr lang="en-US" sz="2400" dirty="0" err="1" smtClean="0">
                <a:latin typeface="Consolas" pitchFamily="49" charset="0"/>
                <a:cs typeface="Consolas" pitchFamily="49" charset="0"/>
              </a:rPr>
              <a:t>ain’t</a:t>
            </a:r>
            <a:r>
              <a:rPr lang="en-US" sz="2400" dirty="0" smtClean="0">
                <a:latin typeface="Consolas" pitchFamily="49" charset="0"/>
                <a:cs typeface="Consolas" pitchFamily="49" charset="0"/>
              </a:rPr>
              <a:t> one.”</a:t>
            </a:r>
          </a:p>
          <a:p>
            <a:pPr marL="0" indent="0">
              <a:buNone/>
            </a:pPr>
            <a:r>
              <a:rPr lang="en-US" sz="2400" dirty="0">
                <a:latin typeface="Consolas" pitchFamily="49" charset="0"/>
                <a:cs typeface="Consolas" pitchFamily="49" charset="0"/>
              </a:rPr>
              <a:t>city = "Brooklyn"</a:t>
            </a:r>
          </a:p>
          <a:p>
            <a:pPr marL="0" indent="0">
              <a:buNone/>
            </a:pPr>
            <a:r>
              <a:rPr lang="en-US" sz="2400" dirty="0">
                <a:latin typeface="Consolas" pitchFamily="49" charset="0"/>
                <a:cs typeface="Consolas" pitchFamily="49" charset="0"/>
              </a:rPr>
              <a:t>"No. Sleep. 'Till. </a:t>
            </a:r>
            <a:r>
              <a:rPr lang="en-US" sz="2400" dirty="0">
                <a:solidFill>
                  <a:srgbClr val="00B050"/>
                </a:solidFill>
                <a:latin typeface="Consolas" pitchFamily="49" charset="0"/>
                <a:cs typeface="Consolas" pitchFamily="49" charset="0"/>
              </a:rPr>
              <a:t>#{city}"</a:t>
            </a:r>
          </a:p>
        </p:txBody>
      </p:sp>
      <p:sp>
        <p:nvSpPr>
          <p:cNvPr id="11" name="Content Placeholder 10"/>
          <p:cNvSpPr>
            <a:spLocks noGrp="1"/>
          </p:cNvSpPr>
          <p:nvPr>
            <p:ph sz="half" idx="2"/>
          </p:nvPr>
        </p:nvSpPr>
        <p:spPr>
          <a:xfrm>
            <a:off x="533400" y="3657600"/>
            <a:ext cx="8077200" cy="2514600"/>
          </a:xfrm>
        </p:spPr>
        <p:txBody>
          <a:bodyPr>
            <a:noAutofit/>
          </a:bodyPr>
          <a:lstStyle/>
          <a:p>
            <a:pPr marL="0" indent="0">
              <a:buNone/>
            </a:pPr>
            <a:endParaRPr lang="en-US" sz="2000" dirty="0" smtClean="0">
              <a:latin typeface="Consolas" pitchFamily="49" charset="0"/>
              <a:cs typeface="Consolas" pitchFamily="49" charset="0"/>
            </a:endParaRPr>
          </a:p>
          <a:p>
            <a:pPr marL="0" indent="0">
              <a:buNone/>
            </a:pPr>
            <a:r>
              <a:rPr lang="en-US" sz="2000" dirty="0" err="1" smtClean="0">
                <a:latin typeface="Consolas" pitchFamily="49" charset="0"/>
                <a:cs typeface="Consolas" pitchFamily="49" charset="0"/>
              </a:rPr>
              <a:t>var</a:t>
            </a:r>
            <a:r>
              <a:rPr lang="en-US" sz="2000" dirty="0" smtClean="0">
                <a:latin typeface="Consolas" pitchFamily="49" charset="0"/>
                <a:cs typeface="Consolas" pitchFamily="49" charset="0"/>
              </a:rPr>
              <a:t> </a:t>
            </a:r>
            <a:r>
              <a:rPr lang="en-US" sz="2000" dirty="0">
                <a:latin typeface="Consolas" pitchFamily="49" charset="0"/>
                <a:cs typeface="Consolas" pitchFamily="49" charset="0"/>
              </a:rPr>
              <a:t>city, </a:t>
            </a:r>
            <a:r>
              <a:rPr lang="en-US" sz="2000" dirty="0" err="1">
                <a:latin typeface="Consolas" pitchFamily="49" charset="0"/>
                <a:cs typeface="Consolas" pitchFamily="49" charset="0"/>
              </a:rPr>
              <a:t>num</a:t>
            </a:r>
            <a:r>
              <a:rPr lang="en-US" sz="2000" dirty="0">
                <a:latin typeface="Consolas" pitchFamily="49" charset="0"/>
                <a:cs typeface="Consolas" pitchFamily="49" charset="0"/>
              </a:rPr>
              <a:t>;</a:t>
            </a:r>
          </a:p>
          <a:p>
            <a:pPr marL="0" indent="0">
              <a:buNone/>
            </a:pPr>
            <a:r>
              <a:rPr lang="en-US" sz="2000" dirty="0" err="1">
                <a:latin typeface="Consolas" pitchFamily="49" charset="0"/>
                <a:cs typeface="Consolas" pitchFamily="49" charset="0"/>
              </a:rPr>
              <a:t>num</a:t>
            </a:r>
            <a:r>
              <a:rPr lang="en-US" sz="2000" dirty="0">
                <a:latin typeface="Consolas" pitchFamily="49" charset="0"/>
                <a:cs typeface="Consolas" pitchFamily="49" charset="0"/>
              </a:rPr>
              <a:t> = 99;</a:t>
            </a:r>
          </a:p>
          <a:p>
            <a:pPr marL="0" indent="0">
              <a:buNone/>
            </a:pPr>
            <a:r>
              <a:rPr lang="en-US" sz="2000" dirty="0">
                <a:latin typeface="Consolas" pitchFamily="49" charset="0"/>
                <a:cs typeface="Consolas" pitchFamily="49" charset="0"/>
              </a:rPr>
              <a:t>"I've got " + </a:t>
            </a:r>
            <a:r>
              <a:rPr lang="en-US" sz="2000" dirty="0" err="1">
                <a:latin typeface="Consolas" pitchFamily="49" charset="0"/>
                <a:cs typeface="Consolas" pitchFamily="49" charset="0"/>
              </a:rPr>
              <a:t>num</a:t>
            </a:r>
            <a:r>
              <a:rPr lang="en-US" sz="2000" dirty="0">
                <a:latin typeface="Consolas" pitchFamily="49" charset="0"/>
                <a:cs typeface="Consolas" pitchFamily="49" charset="0"/>
              </a:rPr>
              <a:t> + " problems, but JavaScript </a:t>
            </a:r>
            <a:r>
              <a:rPr lang="en-US" sz="2000" dirty="0" err="1">
                <a:latin typeface="Consolas" pitchFamily="49" charset="0"/>
                <a:cs typeface="Consolas" pitchFamily="49" charset="0"/>
              </a:rPr>
              <a:t>ain't</a:t>
            </a:r>
            <a:r>
              <a:rPr lang="en-US" sz="2000" dirty="0">
                <a:latin typeface="Consolas" pitchFamily="49" charset="0"/>
                <a:cs typeface="Consolas" pitchFamily="49" charset="0"/>
              </a:rPr>
              <a:t> one";</a:t>
            </a:r>
          </a:p>
          <a:p>
            <a:pPr marL="0" indent="0">
              <a:buNone/>
            </a:pPr>
            <a:r>
              <a:rPr lang="en-US" sz="2000" dirty="0">
                <a:latin typeface="Consolas" pitchFamily="49" charset="0"/>
                <a:cs typeface="Consolas" pitchFamily="49" charset="0"/>
              </a:rPr>
              <a:t>city = "Brooklyn";</a:t>
            </a:r>
          </a:p>
          <a:p>
            <a:pPr marL="0" indent="0">
              <a:buNone/>
            </a:pPr>
            <a:r>
              <a:rPr lang="en-US" sz="2000" dirty="0">
                <a:latin typeface="Consolas" pitchFamily="49" charset="0"/>
                <a:cs typeface="Consolas" pitchFamily="49" charset="0"/>
              </a:rPr>
              <a:t>"No. Sleep. 'Till. " + city;</a:t>
            </a:r>
          </a:p>
        </p:txBody>
      </p:sp>
      <p:cxnSp>
        <p:nvCxnSpPr>
          <p:cNvPr id="13" name="Curved Connector 12"/>
          <p:cNvCxnSpPr>
            <a:stCxn id="10" idx="3"/>
          </p:cNvCxnSpPr>
          <p:nvPr/>
        </p:nvCxnSpPr>
        <p:spPr>
          <a:xfrm flipH="1">
            <a:off x="6781800" y="2781300"/>
            <a:ext cx="1981200" cy="1943100"/>
          </a:xfrm>
          <a:prstGeom prst="curvedConnector3">
            <a:avLst>
              <a:gd name="adj1" fmla="val -11538"/>
            </a:avLst>
          </a:prstGeom>
          <a:ln w="76200">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D1DD3D2D-3457-4AE7-8067-8EDDEBEFF28A}" type="slidenum">
              <a:rPr lang="en-US" smtClean="0"/>
              <a:pPr/>
              <a:t>34</a:t>
            </a:fld>
            <a:endParaRPr lang="en-US"/>
          </a:p>
        </p:txBody>
      </p:sp>
    </p:spTree>
    <p:extLst>
      <p:ext uri="{BB962C8B-B14F-4D97-AF65-F5344CB8AC3E}">
        <p14:creationId xmlns:p14="http://schemas.microsoft.com/office/powerpoint/2010/main" val="384927263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xEl>
                                              <p:pRg st="1" end="1"/>
                                            </p:txEl>
                                          </p:spTgt>
                                        </p:tgtEl>
                                        <p:attrNameLst>
                                          <p:attrName>style.visibility</p:attrName>
                                        </p:attrNameLst>
                                      </p:cBhvr>
                                      <p:to>
                                        <p:strVal val="visible"/>
                                      </p:to>
                                    </p:set>
                                    <p:animEffect transition="in" filter="fade">
                                      <p:cBhvr>
                                        <p:cTn id="10" dur="500"/>
                                        <p:tgtEl>
                                          <p:spTgt spid="11">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xEl>
                                              <p:pRg st="2" end="2"/>
                                            </p:txEl>
                                          </p:spTgt>
                                        </p:tgtEl>
                                        <p:attrNameLst>
                                          <p:attrName>style.visibility</p:attrName>
                                        </p:attrNameLst>
                                      </p:cBhvr>
                                      <p:to>
                                        <p:strVal val="visible"/>
                                      </p:to>
                                    </p:set>
                                    <p:animEffect transition="in" filter="fade">
                                      <p:cBhvr>
                                        <p:cTn id="13" dur="500"/>
                                        <p:tgtEl>
                                          <p:spTgt spid="11">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xEl>
                                              <p:pRg st="3" end="3"/>
                                            </p:txEl>
                                          </p:spTgt>
                                        </p:tgtEl>
                                        <p:attrNameLst>
                                          <p:attrName>style.visibility</p:attrName>
                                        </p:attrNameLst>
                                      </p:cBhvr>
                                      <p:to>
                                        <p:strVal val="visible"/>
                                      </p:to>
                                    </p:set>
                                    <p:animEffect transition="in" filter="fade">
                                      <p:cBhvr>
                                        <p:cTn id="16" dur="500"/>
                                        <p:tgtEl>
                                          <p:spTgt spid="11">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xEl>
                                              <p:pRg st="4" end="4"/>
                                            </p:txEl>
                                          </p:spTgt>
                                        </p:tgtEl>
                                        <p:attrNameLst>
                                          <p:attrName>style.visibility</p:attrName>
                                        </p:attrNameLst>
                                      </p:cBhvr>
                                      <p:to>
                                        <p:strVal val="visible"/>
                                      </p:to>
                                    </p:set>
                                    <p:animEffect transition="in" filter="fade">
                                      <p:cBhvr>
                                        <p:cTn id="19" dur="500"/>
                                        <p:tgtEl>
                                          <p:spTgt spid="11">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xEl>
                                              <p:pRg st="5" end="5"/>
                                            </p:txEl>
                                          </p:spTgt>
                                        </p:tgtEl>
                                        <p:attrNameLst>
                                          <p:attrName>style.visibility</p:attrName>
                                        </p:attrNameLst>
                                      </p:cBhvr>
                                      <p:to>
                                        <p:strVal val="visible"/>
                                      </p:to>
                                    </p:set>
                                    <p:animEffect transition="in" filter="fade">
                                      <p:cBhvr>
                                        <p:cTn id="22" dur="500"/>
                                        <p:tgtEl>
                                          <p:spTgt spid="1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Objects</a:t>
            </a:r>
            <a:endParaRPr lang="en-US" dirty="0"/>
          </a:p>
        </p:txBody>
      </p:sp>
      <p:sp>
        <p:nvSpPr>
          <p:cNvPr id="10" name="Content Placeholder 9"/>
          <p:cNvSpPr>
            <a:spLocks noGrp="1"/>
          </p:cNvSpPr>
          <p:nvPr>
            <p:ph sz="half" idx="1"/>
          </p:nvPr>
        </p:nvSpPr>
        <p:spPr>
          <a:xfrm>
            <a:off x="457200" y="1600200"/>
            <a:ext cx="4038600" cy="2362200"/>
          </a:xfrm>
        </p:spPr>
        <p:txBody>
          <a:bodyPr>
            <a:noAutofit/>
          </a:bodyPr>
          <a:lstStyle/>
          <a:p>
            <a:pPr marL="0" indent="0">
              <a:buNone/>
            </a:pPr>
            <a:r>
              <a:rPr lang="en-US" sz="2400" dirty="0" smtClean="0">
                <a:latin typeface="Consolas" pitchFamily="49" charset="0"/>
                <a:cs typeface="Consolas" pitchFamily="49" charset="0"/>
              </a:rPr>
              <a:t>kids =</a:t>
            </a:r>
          </a:p>
          <a:p>
            <a:pPr marL="0" indent="0">
              <a:buNone/>
            </a:pPr>
            <a:r>
              <a:rPr lang="en-US" sz="2400" dirty="0">
                <a:latin typeface="Consolas" pitchFamily="49" charset="0"/>
                <a:cs typeface="Consolas" pitchFamily="49" charset="0"/>
              </a:rPr>
              <a:t> </a:t>
            </a:r>
            <a:r>
              <a:rPr lang="en-US" sz="2400" dirty="0" smtClean="0">
                <a:latin typeface="Consolas" pitchFamily="49" charset="0"/>
                <a:cs typeface="Consolas" pitchFamily="49" charset="0"/>
              </a:rPr>
              <a:t> </a:t>
            </a:r>
            <a:r>
              <a:rPr lang="en-US" sz="2400" dirty="0" err="1" smtClean="0">
                <a:latin typeface="Consolas" pitchFamily="49" charset="0"/>
                <a:cs typeface="Consolas" pitchFamily="49" charset="0"/>
              </a:rPr>
              <a:t>bigBrother</a:t>
            </a:r>
            <a:r>
              <a:rPr lang="en-US" sz="2400" dirty="0" smtClean="0">
                <a:latin typeface="Consolas" pitchFamily="49" charset="0"/>
                <a:cs typeface="Consolas" pitchFamily="49" charset="0"/>
              </a:rPr>
              <a:t>: </a:t>
            </a:r>
          </a:p>
          <a:p>
            <a:pPr marL="0" indent="0">
              <a:buNone/>
            </a:pPr>
            <a:r>
              <a:rPr lang="en-US" sz="2400" dirty="0">
                <a:latin typeface="Consolas" pitchFamily="49" charset="0"/>
                <a:cs typeface="Consolas" pitchFamily="49" charset="0"/>
              </a:rPr>
              <a:t> </a:t>
            </a:r>
            <a:r>
              <a:rPr lang="en-US" sz="2400" dirty="0" smtClean="0">
                <a:latin typeface="Consolas" pitchFamily="49" charset="0"/>
                <a:cs typeface="Consolas" pitchFamily="49" charset="0"/>
              </a:rPr>
              <a:t>   name: “Benjamin”</a:t>
            </a:r>
          </a:p>
          <a:p>
            <a:pPr marL="0" indent="0">
              <a:buNone/>
            </a:pPr>
            <a:r>
              <a:rPr lang="en-US" sz="2400" dirty="0">
                <a:latin typeface="Consolas" pitchFamily="49" charset="0"/>
                <a:cs typeface="Consolas" pitchFamily="49" charset="0"/>
              </a:rPr>
              <a:t> </a:t>
            </a:r>
            <a:r>
              <a:rPr lang="en-US" sz="2400" dirty="0" smtClean="0">
                <a:latin typeface="Consolas" pitchFamily="49" charset="0"/>
                <a:cs typeface="Consolas" pitchFamily="49" charset="0"/>
              </a:rPr>
              <a:t>   age: 2</a:t>
            </a:r>
          </a:p>
          <a:p>
            <a:pPr marL="0" indent="0">
              <a:buNone/>
            </a:pPr>
            <a:r>
              <a:rPr lang="en-US" sz="2400" dirty="0">
                <a:latin typeface="Consolas" pitchFamily="49" charset="0"/>
                <a:cs typeface="Consolas" pitchFamily="49" charset="0"/>
              </a:rPr>
              <a:t> </a:t>
            </a:r>
            <a:r>
              <a:rPr lang="en-US" sz="2400" dirty="0" smtClean="0">
                <a:latin typeface="Consolas" pitchFamily="49" charset="0"/>
                <a:cs typeface="Consolas" pitchFamily="49" charset="0"/>
              </a:rPr>
              <a:t> </a:t>
            </a:r>
            <a:r>
              <a:rPr lang="en-US" sz="2400" dirty="0" err="1" smtClean="0">
                <a:latin typeface="Consolas" pitchFamily="49" charset="0"/>
                <a:cs typeface="Consolas" pitchFamily="49" charset="0"/>
              </a:rPr>
              <a:t>littleBrother</a:t>
            </a:r>
            <a:r>
              <a:rPr lang="en-US" sz="2400" dirty="0" smtClean="0">
                <a:latin typeface="Consolas" pitchFamily="49" charset="0"/>
                <a:cs typeface="Consolas" pitchFamily="49" charset="0"/>
              </a:rPr>
              <a:t>:</a:t>
            </a:r>
          </a:p>
          <a:p>
            <a:pPr marL="0" indent="0">
              <a:buNone/>
            </a:pPr>
            <a:r>
              <a:rPr lang="en-US" sz="2400" dirty="0">
                <a:latin typeface="Consolas" pitchFamily="49" charset="0"/>
                <a:cs typeface="Consolas" pitchFamily="49" charset="0"/>
              </a:rPr>
              <a:t> </a:t>
            </a:r>
            <a:r>
              <a:rPr lang="en-US" sz="2400" dirty="0" smtClean="0">
                <a:latin typeface="Consolas" pitchFamily="49" charset="0"/>
                <a:cs typeface="Consolas" pitchFamily="49" charset="0"/>
              </a:rPr>
              <a:t>   name: “Jack”</a:t>
            </a:r>
          </a:p>
          <a:p>
            <a:pPr marL="0" indent="0">
              <a:buNone/>
            </a:pPr>
            <a:r>
              <a:rPr lang="en-US" sz="2400" dirty="0">
                <a:latin typeface="Consolas" pitchFamily="49" charset="0"/>
                <a:cs typeface="Consolas" pitchFamily="49" charset="0"/>
              </a:rPr>
              <a:t> </a:t>
            </a:r>
            <a:r>
              <a:rPr lang="en-US" sz="2400" dirty="0" smtClean="0">
                <a:latin typeface="Consolas" pitchFamily="49" charset="0"/>
                <a:cs typeface="Consolas" pitchFamily="49" charset="0"/>
              </a:rPr>
              <a:t>   age: 1</a:t>
            </a:r>
            <a:endParaRPr lang="en-US" sz="2400" dirty="0">
              <a:latin typeface="Consolas" pitchFamily="49" charset="0"/>
              <a:cs typeface="Consolas" pitchFamily="49" charset="0"/>
            </a:endParaRPr>
          </a:p>
        </p:txBody>
      </p:sp>
      <p:sp>
        <p:nvSpPr>
          <p:cNvPr id="11" name="Content Placeholder 10"/>
          <p:cNvSpPr>
            <a:spLocks noGrp="1"/>
          </p:cNvSpPr>
          <p:nvPr>
            <p:ph sz="half" idx="2"/>
          </p:nvPr>
        </p:nvSpPr>
        <p:spPr>
          <a:xfrm>
            <a:off x="4724400" y="1524000"/>
            <a:ext cx="3886200" cy="4800600"/>
          </a:xfrm>
        </p:spPr>
        <p:txBody>
          <a:bodyPr>
            <a:noAutofit/>
          </a:bodyPr>
          <a:lstStyle/>
          <a:p>
            <a:pPr marL="0" indent="0">
              <a:buNone/>
            </a:pPr>
            <a:r>
              <a:rPr lang="en-US" sz="2000" dirty="0" err="1" smtClean="0">
                <a:latin typeface="Consolas" pitchFamily="49" charset="0"/>
                <a:cs typeface="Consolas" pitchFamily="49" charset="0"/>
              </a:rPr>
              <a:t>var</a:t>
            </a:r>
            <a:r>
              <a:rPr lang="en-US" sz="2000" dirty="0" smtClean="0">
                <a:latin typeface="Consolas" pitchFamily="49" charset="0"/>
                <a:cs typeface="Consolas" pitchFamily="49" charset="0"/>
              </a:rPr>
              <a:t> </a:t>
            </a:r>
            <a:r>
              <a:rPr lang="en-US" sz="2000" dirty="0">
                <a:latin typeface="Consolas" pitchFamily="49" charset="0"/>
                <a:cs typeface="Consolas" pitchFamily="49" charset="0"/>
              </a:rPr>
              <a:t>kids;</a:t>
            </a:r>
          </a:p>
          <a:p>
            <a:pPr marL="0" indent="0">
              <a:buNone/>
            </a:pPr>
            <a:r>
              <a:rPr lang="en-US" sz="2000" dirty="0">
                <a:latin typeface="Consolas" pitchFamily="49" charset="0"/>
                <a:cs typeface="Consolas" pitchFamily="49" charset="0"/>
              </a:rPr>
              <a:t>kids = {</a:t>
            </a:r>
          </a:p>
          <a:p>
            <a:pPr marL="0" indent="0">
              <a:buNone/>
            </a:pPr>
            <a:r>
              <a:rPr lang="en-US" sz="2000" dirty="0">
                <a:latin typeface="Consolas" pitchFamily="49" charset="0"/>
                <a:cs typeface="Consolas" pitchFamily="49" charset="0"/>
              </a:rPr>
              <a:t>  </a:t>
            </a:r>
            <a:r>
              <a:rPr lang="en-US" sz="2000" dirty="0" err="1">
                <a:latin typeface="Consolas" pitchFamily="49" charset="0"/>
                <a:cs typeface="Consolas" pitchFamily="49" charset="0"/>
              </a:rPr>
              <a:t>bigBrother</a:t>
            </a:r>
            <a:r>
              <a:rPr lang="en-US" sz="2000" dirty="0">
                <a:latin typeface="Consolas" pitchFamily="49" charset="0"/>
                <a:cs typeface="Consolas" pitchFamily="49" charset="0"/>
              </a:rPr>
              <a:t>: {</a:t>
            </a:r>
          </a:p>
          <a:p>
            <a:pPr marL="0" indent="0">
              <a:buNone/>
            </a:pPr>
            <a:r>
              <a:rPr lang="en-US" sz="2000" dirty="0">
                <a:latin typeface="Consolas" pitchFamily="49" charset="0"/>
                <a:cs typeface="Consolas" pitchFamily="49" charset="0"/>
              </a:rPr>
              <a:t>    name: “Benjamin”,</a:t>
            </a:r>
          </a:p>
          <a:p>
            <a:pPr marL="0" indent="0">
              <a:buNone/>
            </a:pPr>
            <a:r>
              <a:rPr lang="en-US" sz="2000" dirty="0">
                <a:latin typeface="Consolas" pitchFamily="49" charset="0"/>
                <a:cs typeface="Consolas" pitchFamily="49" charset="0"/>
              </a:rPr>
              <a:t>    age: 2</a:t>
            </a:r>
          </a:p>
          <a:p>
            <a:pPr marL="0" indent="0">
              <a:buNone/>
            </a:pPr>
            <a:r>
              <a:rPr lang="en-US" sz="2000" dirty="0">
                <a:latin typeface="Consolas" pitchFamily="49" charset="0"/>
                <a:cs typeface="Consolas" pitchFamily="49" charset="0"/>
              </a:rPr>
              <a:t>  },</a:t>
            </a:r>
          </a:p>
          <a:p>
            <a:pPr marL="0" indent="0">
              <a:buNone/>
            </a:pPr>
            <a:r>
              <a:rPr lang="en-US" sz="2000" dirty="0">
                <a:latin typeface="Consolas" pitchFamily="49" charset="0"/>
                <a:cs typeface="Consolas" pitchFamily="49" charset="0"/>
              </a:rPr>
              <a:t>  </a:t>
            </a:r>
            <a:r>
              <a:rPr lang="en-US" sz="2000" dirty="0" err="1">
                <a:latin typeface="Consolas" pitchFamily="49" charset="0"/>
                <a:cs typeface="Consolas" pitchFamily="49" charset="0"/>
              </a:rPr>
              <a:t>littleBrother</a:t>
            </a:r>
            <a:r>
              <a:rPr lang="en-US" sz="2000" dirty="0">
                <a:latin typeface="Consolas" pitchFamily="49" charset="0"/>
                <a:cs typeface="Consolas" pitchFamily="49" charset="0"/>
              </a:rPr>
              <a:t>: {</a:t>
            </a:r>
          </a:p>
          <a:p>
            <a:pPr marL="0" indent="0">
              <a:buNone/>
            </a:pPr>
            <a:r>
              <a:rPr lang="en-US" sz="2000" dirty="0">
                <a:latin typeface="Consolas" pitchFamily="49" charset="0"/>
                <a:cs typeface="Consolas" pitchFamily="49" charset="0"/>
              </a:rPr>
              <a:t>    name: “Jack”,</a:t>
            </a:r>
          </a:p>
          <a:p>
            <a:pPr marL="0" indent="0">
              <a:buNone/>
            </a:pPr>
            <a:r>
              <a:rPr lang="en-US" sz="2000" dirty="0">
                <a:latin typeface="Consolas" pitchFamily="49" charset="0"/>
                <a:cs typeface="Consolas" pitchFamily="49" charset="0"/>
              </a:rPr>
              <a:t>    age: 1</a:t>
            </a:r>
          </a:p>
          <a:p>
            <a:pPr marL="0" indent="0">
              <a:buNone/>
            </a:pPr>
            <a:r>
              <a:rPr lang="en-US" sz="2000" dirty="0">
                <a:latin typeface="Consolas" pitchFamily="49" charset="0"/>
                <a:cs typeface="Consolas" pitchFamily="49" charset="0"/>
              </a:rPr>
              <a:t>  }</a:t>
            </a:r>
          </a:p>
          <a:p>
            <a:pPr marL="0" indent="0">
              <a:buNone/>
            </a:pPr>
            <a:r>
              <a:rPr lang="en-US" sz="2000" dirty="0">
                <a:latin typeface="Consolas" pitchFamily="49" charset="0"/>
                <a:cs typeface="Consolas" pitchFamily="49" charset="0"/>
              </a:rPr>
              <a:t>};</a:t>
            </a:r>
          </a:p>
        </p:txBody>
      </p:sp>
      <p:cxnSp>
        <p:nvCxnSpPr>
          <p:cNvPr id="13" name="Curved Connector 12"/>
          <p:cNvCxnSpPr/>
          <p:nvPr/>
        </p:nvCxnSpPr>
        <p:spPr>
          <a:xfrm>
            <a:off x="2895600" y="1981200"/>
            <a:ext cx="1447800" cy="304800"/>
          </a:xfrm>
          <a:prstGeom prst="curvedConnector3">
            <a:avLst>
              <a:gd name="adj1" fmla="val 50000"/>
            </a:avLst>
          </a:prstGeom>
          <a:ln w="76200">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D1DD3D2D-3457-4AE7-8067-8EDDEBEFF28A}" type="slidenum">
              <a:rPr lang="en-US" smtClean="0"/>
              <a:pPr/>
              <a:t>35</a:t>
            </a:fld>
            <a:endParaRPr lang="en-US"/>
          </a:p>
        </p:txBody>
      </p:sp>
    </p:spTree>
    <p:extLst>
      <p:ext uri="{BB962C8B-B14F-4D97-AF65-F5344CB8AC3E}">
        <p14:creationId xmlns:p14="http://schemas.microsoft.com/office/powerpoint/2010/main" val="2922145347"/>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xEl>
                                              <p:pRg st="2" end="2"/>
                                            </p:txEl>
                                          </p:spTgt>
                                        </p:tgtEl>
                                        <p:attrNameLst>
                                          <p:attrName>style.visibility</p:attrName>
                                        </p:attrNameLst>
                                      </p:cBhvr>
                                      <p:to>
                                        <p:strVal val="visible"/>
                                      </p:to>
                                    </p:set>
                                    <p:animEffect transition="in" filter="fade">
                                      <p:cBhvr>
                                        <p:cTn id="16" dur="500"/>
                                        <p:tgtEl>
                                          <p:spTgt spid="11">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animEffect transition="in" filter="fade">
                                      <p:cBhvr>
                                        <p:cTn id="19" dur="500"/>
                                        <p:tgtEl>
                                          <p:spTgt spid="11">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xEl>
                                              <p:pRg st="4" end="4"/>
                                            </p:txEl>
                                          </p:spTgt>
                                        </p:tgtEl>
                                        <p:attrNameLst>
                                          <p:attrName>style.visibility</p:attrName>
                                        </p:attrNameLst>
                                      </p:cBhvr>
                                      <p:to>
                                        <p:strVal val="visible"/>
                                      </p:to>
                                    </p:set>
                                    <p:animEffect transition="in" filter="fade">
                                      <p:cBhvr>
                                        <p:cTn id="22" dur="500"/>
                                        <p:tgtEl>
                                          <p:spTgt spid="11">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xEl>
                                              <p:pRg st="5" end="5"/>
                                            </p:txEl>
                                          </p:spTgt>
                                        </p:tgtEl>
                                        <p:attrNameLst>
                                          <p:attrName>style.visibility</p:attrName>
                                        </p:attrNameLst>
                                      </p:cBhvr>
                                      <p:to>
                                        <p:strVal val="visible"/>
                                      </p:to>
                                    </p:set>
                                    <p:animEffect transition="in" filter="fade">
                                      <p:cBhvr>
                                        <p:cTn id="25" dur="500"/>
                                        <p:tgtEl>
                                          <p:spTgt spid="11">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xEl>
                                              <p:pRg st="6" end="6"/>
                                            </p:txEl>
                                          </p:spTgt>
                                        </p:tgtEl>
                                        <p:attrNameLst>
                                          <p:attrName>style.visibility</p:attrName>
                                        </p:attrNameLst>
                                      </p:cBhvr>
                                      <p:to>
                                        <p:strVal val="visible"/>
                                      </p:to>
                                    </p:set>
                                    <p:animEffect transition="in" filter="fade">
                                      <p:cBhvr>
                                        <p:cTn id="28" dur="500"/>
                                        <p:tgtEl>
                                          <p:spTgt spid="11">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xEl>
                                              <p:pRg st="7" end="7"/>
                                            </p:txEl>
                                          </p:spTgt>
                                        </p:tgtEl>
                                        <p:attrNameLst>
                                          <p:attrName>style.visibility</p:attrName>
                                        </p:attrNameLst>
                                      </p:cBhvr>
                                      <p:to>
                                        <p:strVal val="visible"/>
                                      </p:to>
                                    </p:set>
                                    <p:animEffect transition="in" filter="fade">
                                      <p:cBhvr>
                                        <p:cTn id="31" dur="500"/>
                                        <p:tgtEl>
                                          <p:spTgt spid="11">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xEl>
                                              <p:pRg st="8" end="8"/>
                                            </p:txEl>
                                          </p:spTgt>
                                        </p:tgtEl>
                                        <p:attrNameLst>
                                          <p:attrName>style.visibility</p:attrName>
                                        </p:attrNameLst>
                                      </p:cBhvr>
                                      <p:to>
                                        <p:strVal val="visible"/>
                                      </p:to>
                                    </p:set>
                                    <p:animEffect transition="in" filter="fade">
                                      <p:cBhvr>
                                        <p:cTn id="34" dur="500"/>
                                        <p:tgtEl>
                                          <p:spTgt spid="11">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1">
                                            <p:txEl>
                                              <p:pRg st="9" end="9"/>
                                            </p:txEl>
                                          </p:spTgt>
                                        </p:tgtEl>
                                        <p:attrNameLst>
                                          <p:attrName>style.visibility</p:attrName>
                                        </p:attrNameLst>
                                      </p:cBhvr>
                                      <p:to>
                                        <p:strVal val="visible"/>
                                      </p:to>
                                    </p:set>
                                    <p:animEffect transition="in" filter="fade">
                                      <p:cBhvr>
                                        <p:cTn id="37" dur="500"/>
                                        <p:tgtEl>
                                          <p:spTgt spid="11">
                                            <p:txEl>
                                              <p:pRg st="9" end="9"/>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
                                            <p:txEl>
                                              <p:pRg st="10" end="10"/>
                                            </p:txEl>
                                          </p:spTgt>
                                        </p:tgtEl>
                                        <p:attrNameLst>
                                          <p:attrName>style.visibility</p:attrName>
                                        </p:attrNameLst>
                                      </p:cBhvr>
                                      <p:to>
                                        <p:strVal val="visible"/>
                                      </p:to>
                                    </p:set>
                                    <p:animEffect transition="in" filter="fade">
                                      <p:cBhvr>
                                        <p:cTn id="40" dur="500"/>
                                        <p:tgtEl>
                                          <p:spTgt spid="11">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Lexical Scoping</a:t>
            </a:r>
            <a:endParaRPr lang="en-US" dirty="0"/>
          </a:p>
        </p:txBody>
      </p:sp>
      <p:sp>
        <p:nvSpPr>
          <p:cNvPr id="10" name="Content Placeholder 9"/>
          <p:cNvSpPr>
            <a:spLocks noGrp="1"/>
          </p:cNvSpPr>
          <p:nvPr>
            <p:ph sz="half" idx="1"/>
          </p:nvPr>
        </p:nvSpPr>
        <p:spPr>
          <a:xfrm>
            <a:off x="457200" y="1600200"/>
            <a:ext cx="4038600" cy="2362200"/>
          </a:xfrm>
        </p:spPr>
        <p:txBody>
          <a:bodyPr>
            <a:noAutofit/>
          </a:bodyPr>
          <a:lstStyle/>
          <a:p>
            <a:pPr marL="0" indent="0">
              <a:buNone/>
            </a:pPr>
            <a:r>
              <a:rPr lang="en-US" sz="2400" dirty="0" smtClean="0">
                <a:latin typeface="Consolas" pitchFamily="49" charset="0"/>
                <a:cs typeface="Consolas" pitchFamily="49" charset="0"/>
              </a:rPr>
              <a:t>outer = 42</a:t>
            </a:r>
          </a:p>
          <a:p>
            <a:pPr marL="0" indent="0">
              <a:buNone/>
            </a:pPr>
            <a:r>
              <a:rPr lang="en-US" sz="2400" dirty="0" err="1" smtClean="0">
                <a:latin typeface="Consolas" pitchFamily="49" charset="0"/>
                <a:cs typeface="Consolas" pitchFamily="49" charset="0"/>
              </a:rPr>
              <a:t>findMeaning</a:t>
            </a:r>
            <a:r>
              <a:rPr lang="en-US" sz="2400" dirty="0" smtClean="0">
                <a:latin typeface="Consolas" pitchFamily="49" charset="0"/>
                <a:cs typeface="Consolas" pitchFamily="49" charset="0"/>
              </a:rPr>
              <a:t> = -&gt;</a:t>
            </a:r>
          </a:p>
          <a:p>
            <a:pPr marL="0" indent="0">
              <a:buNone/>
            </a:pPr>
            <a:r>
              <a:rPr lang="en-US" sz="2400" dirty="0" smtClean="0">
                <a:latin typeface="Consolas" pitchFamily="49" charset="0"/>
                <a:cs typeface="Consolas" pitchFamily="49" charset="0"/>
              </a:rPr>
              <a:t>  inner = 43</a:t>
            </a:r>
            <a:endParaRPr lang="en-US" sz="2400" dirty="0">
              <a:latin typeface="Consolas" pitchFamily="49" charset="0"/>
              <a:cs typeface="Consolas" pitchFamily="49" charset="0"/>
            </a:endParaRPr>
          </a:p>
          <a:p>
            <a:pPr marL="0" indent="0">
              <a:buNone/>
            </a:pPr>
            <a:r>
              <a:rPr lang="en-US" sz="2400" dirty="0">
                <a:latin typeface="Consolas" pitchFamily="49" charset="0"/>
                <a:cs typeface="Consolas" pitchFamily="49" charset="0"/>
              </a:rPr>
              <a:t> </a:t>
            </a:r>
            <a:r>
              <a:rPr lang="en-US" sz="2400" dirty="0" smtClean="0">
                <a:latin typeface="Consolas" pitchFamily="49" charset="0"/>
                <a:cs typeface="Consolas" pitchFamily="49" charset="0"/>
              </a:rPr>
              <a:t> outer</a:t>
            </a:r>
          </a:p>
          <a:p>
            <a:pPr marL="0" indent="0">
              <a:buNone/>
            </a:pPr>
            <a:r>
              <a:rPr lang="en-US" sz="2400" dirty="0">
                <a:latin typeface="Consolas" pitchFamily="49" charset="0"/>
                <a:cs typeface="Consolas" pitchFamily="49" charset="0"/>
              </a:rPr>
              <a:t>i</a:t>
            </a:r>
            <a:r>
              <a:rPr lang="en-US" sz="2400" dirty="0" smtClean="0">
                <a:latin typeface="Consolas" pitchFamily="49" charset="0"/>
                <a:cs typeface="Consolas" pitchFamily="49" charset="0"/>
              </a:rPr>
              <a:t>nner = </a:t>
            </a:r>
            <a:r>
              <a:rPr lang="en-US" sz="2400" dirty="0" err="1" smtClean="0">
                <a:latin typeface="Consolas" pitchFamily="49" charset="0"/>
                <a:cs typeface="Consolas" pitchFamily="49" charset="0"/>
              </a:rPr>
              <a:t>findMeaning</a:t>
            </a:r>
            <a:r>
              <a:rPr lang="en-US" sz="2400" dirty="0" smtClean="0">
                <a:latin typeface="Consolas" pitchFamily="49" charset="0"/>
                <a:cs typeface="Consolas" pitchFamily="49" charset="0"/>
              </a:rPr>
              <a:t>()</a:t>
            </a:r>
          </a:p>
        </p:txBody>
      </p:sp>
      <p:sp>
        <p:nvSpPr>
          <p:cNvPr id="11" name="Content Placeholder 10"/>
          <p:cNvSpPr>
            <a:spLocks noGrp="1"/>
          </p:cNvSpPr>
          <p:nvPr>
            <p:ph sz="half" idx="2"/>
          </p:nvPr>
        </p:nvSpPr>
        <p:spPr>
          <a:xfrm>
            <a:off x="4495800" y="1524000"/>
            <a:ext cx="4114800" cy="4800600"/>
          </a:xfrm>
        </p:spPr>
        <p:txBody>
          <a:bodyPr>
            <a:noAutofit/>
          </a:bodyPr>
          <a:lstStyle/>
          <a:p>
            <a:pPr marL="0" indent="0">
              <a:buNone/>
            </a:pPr>
            <a:r>
              <a:rPr lang="en-US" sz="2000" dirty="0" err="1">
                <a:latin typeface="Consolas" pitchFamily="49" charset="0"/>
                <a:cs typeface="Consolas" pitchFamily="49" charset="0"/>
              </a:rPr>
              <a:t>var</a:t>
            </a:r>
            <a:r>
              <a:rPr lang="en-US" sz="2000" dirty="0">
                <a:latin typeface="Consolas" pitchFamily="49" charset="0"/>
                <a:cs typeface="Consolas" pitchFamily="49" charset="0"/>
              </a:rPr>
              <a:t> </a:t>
            </a:r>
            <a:r>
              <a:rPr lang="en-US" sz="2000" dirty="0" err="1">
                <a:latin typeface="Consolas" pitchFamily="49" charset="0"/>
                <a:cs typeface="Consolas" pitchFamily="49" charset="0"/>
              </a:rPr>
              <a:t>findMeaning</a:t>
            </a:r>
            <a:r>
              <a:rPr lang="en-US" sz="2000" dirty="0">
                <a:latin typeface="Consolas" pitchFamily="49" charset="0"/>
                <a:cs typeface="Consolas" pitchFamily="49" charset="0"/>
              </a:rPr>
              <a:t>, </a:t>
            </a:r>
            <a:r>
              <a:rPr lang="en-US" sz="2000" dirty="0">
                <a:solidFill>
                  <a:srgbClr val="00B050"/>
                </a:solidFill>
                <a:latin typeface="Consolas" pitchFamily="49" charset="0"/>
                <a:cs typeface="Consolas" pitchFamily="49" charset="0"/>
              </a:rPr>
              <a:t>inner</a:t>
            </a:r>
            <a:r>
              <a:rPr lang="en-US" sz="2000" dirty="0">
                <a:latin typeface="Consolas" pitchFamily="49" charset="0"/>
                <a:cs typeface="Consolas" pitchFamily="49" charset="0"/>
              </a:rPr>
              <a:t>, outer;</a:t>
            </a:r>
          </a:p>
          <a:p>
            <a:pPr marL="0" indent="0">
              <a:buNone/>
            </a:pPr>
            <a:r>
              <a:rPr lang="en-US" sz="2000" dirty="0">
                <a:latin typeface="Consolas" pitchFamily="49" charset="0"/>
                <a:cs typeface="Consolas" pitchFamily="49" charset="0"/>
              </a:rPr>
              <a:t>outer = 42;</a:t>
            </a:r>
          </a:p>
          <a:p>
            <a:pPr marL="0" indent="0">
              <a:buNone/>
            </a:pPr>
            <a:r>
              <a:rPr lang="en-US" sz="2000" dirty="0" err="1">
                <a:latin typeface="Consolas" pitchFamily="49" charset="0"/>
                <a:cs typeface="Consolas" pitchFamily="49" charset="0"/>
              </a:rPr>
              <a:t>findMeaning</a:t>
            </a:r>
            <a:r>
              <a:rPr lang="en-US" sz="2000" dirty="0">
                <a:latin typeface="Consolas" pitchFamily="49" charset="0"/>
                <a:cs typeface="Consolas" pitchFamily="49" charset="0"/>
              </a:rPr>
              <a:t> = function() {</a:t>
            </a:r>
          </a:p>
          <a:p>
            <a:pPr marL="0" indent="0">
              <a:buNone/>
            </a:pPr>
            <a:r>
              <a:rPr lang="en-US" sz="2000" dirty="0">
                <a:latin typeface="Consolas" pitchFamily="49" charset="0"/>
                <a:cs typeface="Consolas" pitchFamily="49" charset="0"/>
              </a:rPr>
              <a:t>  </a:t>
            </a:r>
            <a:r>
              <a:rPr lang="en-US" sz="2000" dirty="0" err="1">
                <a:latin typeface="Consolas" pitchFamily="49" charset="0"/>
                <a:cs typeface="Consolas" pitchFamily="49" charset="0"/>
              </a:rPr>
              <a:t>var</a:t>
            </a:r>
            <a:r>
              <a:rPr lang="en-US" sz="2000" dirty="0">
                <a:latin typeface="Consolas" pitchFamily="49" charset="0"/>
                <a:cs typeface="Consolas" pitchFamily="49" charset="0"/>
              </a:rPr>
              <a:t> </a:t>
            </a:r>
            <a:r>
              <a:rPr lang="en-US" sz="2000" dirty="0">
                <a:solidFill>
                  <a:srgbClr val="00B050"/>
                </a:solidFill>
                <a:latin typeface="Consolas" pitchFamily="49" charset="0"/>
                <a:cs typeface="Consolas" pitchFamily="49" charset="0"/>
              </a:rPr>
              <a:t>inner</a:t>
            </a:r>
            <a:r>
              <a:rPr lang="en-US" sz="2000" dirty="0">
                <a:latin typeface="Consolas" pitchFamily="49" charset="0"/>
                <a:cs typeface="Consolas" pitchFamily="49" charset="0"/>
              </a:rPr>
              <a:t>;</a:t>
            </a:r>
          </a:p>
          <a:p>
            <a:pPr marL="0" indent="0">
              <a:buNone/>
            </a:pPr>
            <a:r>
              <a:rPr lang="en-US" sz="2000" dirty="0">
                <a:latin typeface="Consolas" pitchFamily="49" charset="0"/>
                <a:cs typeface="Consolas" pitchFamily="49" charset="0"/>
              </a:rPr>
              <a:t>  </a:t>
            </a:r>
            <a:r>
              <a:rPr lang="en-US" sz="2000" dirty="0">
                <a:solidFill>
                  <a:srgbClr val="00B050"/>
                </a:solidFill>
                <a:latin typeface="Consolas" pitchFamily="49" charset="0"/>
                <a:cs typeface="Consolas" pitchFamily="49" charset="0"/>
              </a:rPr>
              <a:t>inner</a:t>
            </a:r>
            <a:r>
              <a:rPr lang="en-US" sz="2000" dirty="0">
                <a:latin typeface="Consolas" pitchFamily="49" charset="0"/>
                <a:cs typeface="Consolas" pitchFamily="49" charset="0"/>
              </a:rPr>
              <a:t> = 43;</a:t>
            </a:r>
          </a:p>
          <a:p>
            <a:pPr marL="0" indent="0">
              <a:buNone/>
            </a:pPr>
            <a:r>
              <a:rPr lang="en-US" sz="2000" dirty="0">
                <a:latin typeface="Consolas" pitchFamily="49" charset="0"/>
                <a:cs typeface="Consolas" pitchFamily="49" charset="0"/>
              </a:rPr>
              <a:t>  return outer;</a:t>
            </a:r>
          </a:p>
          <a:p>
            <a:pPr marL="0" indent="0">
              <a:buNone/>
            </a:pPr>
            <a:r>
              <a:rPr lang="en-US" sz="2000" dirty="0">
                <a:latin typeface="Consolas" pitchFamily="49" charset="0"/>
                <a:cs typeface="Consolas" pitchFamily="49" charset="0"/>
              </a:rPr>
              <a:t>};</a:t>
            </a:r>
          </a:p>
          <a:p>
            <a:pPr marL="0" indent="0">
              <a:buNone/>
            </a:pPr>
            <a:r>
              <a:rPr lang="en-US" sz="2000" dirty="0">
                <a:solidFill>
                  <a:srgbClr val="00B050"/>
                </a:solidFill>
                <a:latin typeface="Consolas" pitchFamily="49" charset="0"/>
                <a:cs typeface="Consolas" pitchFamily="49" charset="0"/>
              </a:rPr>
              <a:t>inner</a:t>
            </a:r>
            <a:r>
              <a:rPr lang="en-US" sz="2000" dirty="0">
                <a:latin typeface="Consolas" pitchFamily="49" charset="0"/>
                <a:cs typeface="Consolas" pitchFamily="49" charset="0"/>
              </a:rPr>
              <a:t> = </a:t>
            </a:r>
            <a:r>
              <a:rPr lang="en-US" sz="2000" dirty="0" err="1">
                <a:latin typeface="Consolas" pitchFamily="49" charset="0"/>
                <a:cs typeface="Consolas" pitchFamily="49" charset="0"/>
              </a:rPr>
              <a:t>findMeaning</a:t>
            </a:r>
            <a:r>
              <a:rPr lang="en-US" sz="2000" dirty="0">
                <a:latin typeface="Consolas" pitchFamily="49" charset="0"/>
                <a:cs typeface="Consolas" pitchFamily="49" charset="0"/>
              </a:rPr>
              <a:t>();</a:t>
            </a:r>
          </a:p>
        </p:txBody>
      </p:sp>
      <p:cxnSp>
        <p:nvCxnSpPr>
          <p:cNvPr id="13" name="Curved Connector 12"/>
          <p:cNvCxnSpPr/>
          <p:nvPr/>
        </p:nvCxnSpPr>
        <p:spPr>
          <a:xfrm>
            <a:off x="2895600" y="1981200"/>
            <a:ext cx="1447800" cy="304800"/>
          </a:xfrm>
          <a:prstGeom prst="curvedConnector3">
            <a:avLst>
              <a:gd name="adj1" fmla="val 50000"/>
            </a:avLst>
          </a:prstGeom>
          <a:ln w="76200">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D1DD3D2D-3457-4AE7-8067-8EDDEBEFF28A}" type="slidenum">
              <a:rPr lang="en-US" smtClean="0"/>
              <a:pPr/>
              <a:t>36</a:t>
            </a:fld>
            <a:endParaRPr lang="en-US"/>
          </a:p>
        </p:txBody>
      </p:sp>
    </p:spTree>
    <p:extLst>
      <p:ext uri="{BB962C8B-B14F-4D97-AF65-F5344CB8AC3E}">
        <p14:creationId xmlns:p14="http://schemas.microsoft.com/office/powerpoint/2010/main" val="12482795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xEl>
                                              <p:pRg st="2" end="2"/>
                                            </p:txEl>
                                          </p:spTgt>
                                        </p:tgtEl>
                                        <p:attrNameLst>
                                          <p:attrName>style.visibility</p:attrName>
                                        </p:attrNameLst>
                                      </p:cBhvr>
                                      <p:to>
                                        <p:strVal val="visible"/>
                                      </p:to>
                                    </p:set>
                                    <p:animEffect transition="in" filter="fade">
                                      <p:cBhvr>
                                        <p:cTn id="16" dur="500"/>
                                        <p:tgtEl>
                                          <p:spTgt spid="11">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animEffect transition="in" filter="fade">
                                      <p:cBhvr>
                                        <p:cTn id="19" dur="500"/>
                                        <p:tgtEl>
                                          <p:spTgt spid="11">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xEl>
                                              <p:pRg st="4" end="4"/>
                                            </p:txEl>
                                          </p:spTgt>
                                        </p:tgtEl>
                                        <p:attrNameLst>
                                          <p:attrName>style.visibility</p:attrName>
                                        </p:attrNameLst>
                                      </p:cBhvr>
                                      <p:to>
                                        <p:strVal val="visible"/>
                                      </p:to>
                                    </p:set>
                                    <p:animEffect transition="in" filter="fade">
                                      <p:cBhvr>
                                        <p:cTn id="22" dur="500"/>
                                        <p:tgtEl>
                                          <p:spTgt spid="11">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xEl>
                                              <p:pRg st="5" end="5"/>
                                            </p:txEl>
                                          </p:spTgt>
                                        </p:tgtEl>
                                        <p:attrNameLst>
                                          <p:attrName>style.visibility</p:attrName>
                                        </p:attrNameLst>
                                      </p:cBhvr>
                                      <p:to>
                                        <p:strVal val="visible"/>
                                      </p:to>
                                    </p:set>
                                    <p:animEffect transition="in" filter="fade">
                                      <p:cBhvr>
                                        <p:cTn id="25" dur="500"/>
                                        <p:tgtEl>
                                          <p:spTgt spid="11">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xEl>
                                              <p:pRg st="6" end="6"/>
                                            </p:txEl>
                                          </p:spTgt>
                                        </p:tgtEl>
                                        <p:attrNameLst>
                                          <p:attrName>style.visibility</p:attrName>
                                        </p:attrNameLst>
                                      </p:cBhvr>
                                      <p:to>
                                        <p:strVal val="visible"/>
                                      </p:to>
                                    </p:set>
                                    <p:animEffect transition="in" filter="fade">
                                      <p:cBhvr>
                                        <p:cTn id="28" dur="500"/>
                                        <p:tgtEl>
                                          <p:spTgt spid="11">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xEl>
                                              <p:pRg st="7" end="7"/>
                                            </p:txEl>
                                          </p:spTgt>
                                        </p:tgtEl>
                                        <p:attrNameLst>
                                          <p:attrName>style.visibility</p:attrName>
                                        </p:attrNameLst>
                                      </p:cBhvr>
                                      <p:to>
                                        <p:strVal val="visible"/>
                                      </p:to>
                                    </p:set>
                                    <p:animEffect transition="in" filter="fade">
                                      <p:cBhvr>
                                        <p:cTn id="31" dur="500"/>
                                        <p:tgtEl>
                                          <p:spTgt spid="1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Lexical Scoping 2</a:t>
            </a:r>
            <a:endParaRPr lang="en-US" dirty="0"/>
          </a:p>
        </p:txBody>
      </p:sp>
      <p:sp>
        <p:nvSpPr>
          <p:cNvPr id="10" name="Content Placeholder 9"/>
          <p:cNvSpPr>
            <a:spLocks noGrp="1"/>
          </p:cNvSpPr>
          <p:nvPr>
            <p:ph sz="half" idx="1"/>
          </p:nvPr>
        </p:nvSpPr>
        <p:spPr>
          <a:xfrm>
            <a:off x="457200" y="1600200"/>
            <a:ext cx="4038600" cy="2362200"/>
          </a:xfrm>
        </p:spPr>
        <p:txBody>
          <a:bodyPr>
            <a:noAutofit/>
          </a:bodyPr>
          <a:lstStyle/>
          <a:p>
            <a:pPr marL="0" indent="0">
              <a:buNone/>
            </a:pPr>
            <a:r>
              <a:rPr lang="en-US" sz="2400" dirty="0" err="1" smtClean="0">
                <a:latin typeface="Consolas" pitchFamily="49" charset="0"/>
                <a:cs typeface="Consolas" pitchFamily="49" charset="0"/>
              </a:rPr>
              <a:t>notGlobal</a:t>
            </a:r>
            <a:r>
              <a:rPr lang="en-US" sz="2400" dirty="0" smtClean="0">
                <a:latin typeface="Consolas" pitchFamily="49" charset="0"/>
                <a:cs typeface="Consolas" pitchFamily="49" charset="0"/>
              </a:rPr>
              <a:t> </a:t>
            </a:r>
            <a:r>
              <a:rPr lang="en-US" sz="2400" dirty="0">
                <a:latin typeface="Consolas" pitchFamily="49" charset="0"/>
                <a:cs typeface="Consolas" pitchFamily="49" charset="0"/>
              </a:rPr>
              <a:t>= "Hello"</a:t>
            </a:r>
          </a:p>
          <a:p>
            <a:pPr marL="0" indent="0">
              <a:buNone/>
            </a:pPr>
            <a:r>
              <a:rPr lang="en-US" sz="2400" dirty="0">
                <a:latin typeface="Consolas" pitchFamily="49" charset="0"/>
                <a:cs typeface="Consolas" pitchFamily="49" charset="0"/>
              </a:rPr>
              <a:t>global = "Goodbye"</a:t>
            </a:r>
          </a:p>
          <a:p>
            <a:pPr marL="0" indent="0">
              <a:buNone/>
            </a:pPr>
            <a:endParaRPr lang="en-US" sz="2400" dirty="0">
              <a:latin typeface="Consolas" pitchFamily="49" charset="0"/>
              <a:cs typeface="Consolas" pitchFamily="49" charset="0"/>
            </a:endParaRPr>
          </a:p>
          <a:p>
            <a:pPr marL="0" indent="0">
              <a:buNone/>
            </a:pPr>
            <a:r>
              <a:rPr lang="en-US" sz="2400" dirty="0" err="1">
                <a:solidFill>
                  <a:srgbClr val="00B050"/>
                </a:solidFill>
                <a:latin typeface="Consolas" pitchFamily="49" charset="0"/>
                <a:cs typeface="Consolas" pitchFamily="49" charset="0"/>
              </a:rPr>
              <a:t>window.global</a:t>
            </a:r>
            <a:r>
              <a:rPr lang="en-US" sz="2400" dirty="0">
                <a:solidFill>
                  <a:srgbClr val="00B050"/>
                </a:solidFill>
                <a:latin typeface="Consolas" pitchFamily="49" charset="0"/>
                <a:cs typeface="Consolas" pitchFamily="49" charset="0"/>
              </a:rPr>
              <a:t> </a:t>
            </a:r>
            <a:r>
              <a:rPr lang="en-US" sz="2400" dirty="0">
                <a:latin typeface="Consolas" pitchFamily="49" charset="0"/>
                <a:cs typeface="Consolas" pitchFamily="49" charset="0"/>
              </a:rPr>
              <a:t>= global</a:t>
            </a:r>
            <a:endParaRPr lang="en-US" sz="2400" dirty="0" smtClean="0">
              <a:latin typeface="Consolas" pitchFamily="49" charset="0"/>
              <a:cs typeface="Consolas" pitchFamily="49" charset="0"/>
            </a:endParaRPr>
          </a:p>
        </p:txBody>
      </p:sp>
      <p:sp>
        <p:nvSpPr>
          <p:cNvPr id="11" name="Content Placeholder 10"/>
          <p:cNvSpPr>
            <a:spLocks noGrp="1"/>
          </p:cNvSpPr>
          <p:nvPr>
            <p:ph sz="half" idx="2"/>
          </p:nvPr>
        </p:nvSpPr>
        <p:spPr>
          <a:xfrm>
            <a:off x="4800600" y="1524000"/>
            <a:ext cx="3810000" cy="4800600"/>
          </a:xfrm>
        </p:spPr>
        <p:txBody>
          <a:bodyPr>
            <a:noAutofit/>
          </a:bodyPr>
          <a:lstStyle/>
          <a:p>
            <a:pPr marL="0" indent="0">
              <a:buNone/>
            </a:pPr>
            <a:r>
              <a:rPr lang="en-US" sz="2000" dirty="0" smtClean="0">
                <a:solidFill>
                  <a:srgbClr val="00B050"/>
                </a:solidFill>
                <a:latin typeface="Consolas" pitchFamily="49" charset="0"/>
                <a:cs typeface="Consolas" pitchFamily="49" charset="0"/>
              </a:rPr>
              <a:t>(function() {</a:t>
            </a:r>
          </a:p>
          <a:p>
            <a:pPr marL="0" indent="0">
              <a:buNone/>
            </a:pPr>
            <a:r>
              <a:rPr lang="en-US" sz="2000" dirty="0" smtClean="0">
                <a:latin typeface="Consolas" pitchFamily="49" charset="0"/>
                <a:cs typeface="Consolas" pitchFamily="49" charset="0"/>
              </a:rPr>
              <a:t>  </a:t>
            </a:r>
            <a:r>
              <a:rPr lang="en-US" sz="2000" dirty="0" err="1" smtClean="0">
                <a:latin typeface="Consolas" pitchFamily="49" charset="0"/>
                <a:cs typeface="Consolas" pitchFamily="49" charset="0"/>
              </a:rPr>
              <a:t>var</a:t>
            </a:r>
            <a:r>
              <a:rPr lang="en-US" sz="2000" dirty="0" smtClean="0">
                <a:latin typeface="Consolas" pitchFamily="49" charset="0"/>
                <a:cs typeface="Consolas" pitchFamily="49" charset="0"/>
              </a:rPr>
              <a:t> </a:t>
            </a:r>
            <a:r>
              <a:rPr lang="en-US" sz="2000" dirty="0">
                <a:latin typeface="Consolas" pitchFamily="49" charset="0"/>
                <a:cs typeface="Consolas" pitchFamily="49" charset="0"/>
              </a:rPr>
              <a:t>global, </a:t>
            </a:r>
            <a:r>
              <a:rPr lang="en-US" sz="2000" dirty="0" err="1">
                <a:latin typeface="Consolas" pitchFamily="49" charset="0"/>
                <a:cs typeface="Consolas" pitchFamily="49" charset="0"/>
              </a:rPr>
              <a:t>notGlobal</a:t>
            </a:r>
            <a:r>
              <a:rPr lang="en-US" sz="2000" dirty="0">
                <a:latin typeface="Consolas" pitchFamily="49" charset="0"/>
                <a:cs typeface="Consolas" pitchFamily="49" charset="0"/>
              </a:rPr>
              <a:t>;</a:t>
            </a:r>
          </a:p>
          <a:p>
            <a:pPr marL="0" indent="0">
              <a:buNone/>
            </a:pPr>
            <a:r>
              <a:rPr lang="en-US" sz="2000" dirty="0" smtClean="0">
                <a:latin typeface="Consolas" pitchFamily="49" charset="0"/>
                <a:cs typeface="Consolas" pitchFamily="49" charset="0"/>
              </a:rPr>
              <a:t>  </a:t>
            </a:r>
            <a:r>
              <a:rPr lang="en-US" sz="2000" dirty="0" err="1" smtClean="0">
                <a:latin typeface="Consolas" pitchFamily="49" charset="0"/>
                <a:cs typeface="Consolas" pitchFamily="49" charset="0"/>
              </a:rPr>
              <a:t>notGlobal</a:t>
            </a:r>
            <a:r>
              <a:rPr lang="en-US" sz="2000" dirty="0" smtClean="0">
                <a:latin typeface="Consolas" pitchFamily="49" charset="0"/>
                <a:cs typeface="Consolas" pitchFamily="49" charset="0"/>
              </a:rPr>
              <a:t> </a:t>
            </a:r>
            <a:r>
              <a:rPr lang="en-US" sz="2000" dirty="0">
                <a:latin typeface="Consolas" pitchFamily="49" charset="0"/>
                <a:cs typeface="Consolas" pitchFamily="49" charset="0"/>
              </a:rPr>
              <a:t>= "Hello";</a:t>
            </a:r>
          </a:p>
          <a:p>
            <a:pPr marL="0" indent="0">
              <a:buNone/>
            </a:pPr>
            <a:r>
              <a:rPr lang="en-US" sz="2000" dirty="0" smtClean="0">
                <a:latin typeface="Consolas" pitchFamily="49" charset="0"/>
                <a:cs typeface="Consolas" pitchFamily="49" charset="0"/>
              </a:rPr>
              <a:t>  global </a:t>
            </a:r>
            <a:r>
              <a:rPr lang="en-US" sz="2000" dirty="0">
                <a:latin typeface="Consolas" pitchFamily="49" charset="0"/>
                <a:cs typeface="Consolas" pitchFamily="49" charset="0"/>
              </a:rPr>
              <a:t>= "Goodbye";</a:t>
            </a:r>
          </a:p>
          <a:p>
            <a:pPr marL="0" indent="0">
              <a:buNone/>
            </a:pPr>
            <a:r>
              <a:rPr lang="en-US" sz="2000" dirty="0" smtClean="0">
                <a:latin typeface="Consolas" pitchFamily="49" charset="0"/>
                <a:cs typeface="Consolas" pitchFamily="49" charset="0"/>
              </a:rPr>
              <a:t>  </a:t>
            </a:r>
            <a:r>
              <a:rPr lang="en-US" sz="2000" dirty="0" err="1" smtClean="0">
                <a:latin typeface="Consolas" pitchFamily="49" charset="0"/>
                <a:cs typeface="Consolas" pitchFamily="49" charset="0"/>
              </a:rPr>
              <a:t>window.global</a:t>
            </a:r>
            <a:r>
              <a:rPr lang="en-US" sz="2000" dirty="0" smtClean="0">
                <a:latin typeface="Consolas" pitchFamily="49" charset="0"/>
                <a:cs typeface="Consolas" pitchFamily="49" charset="0"/>
              </a:rPr>
              <a:t> </a:t>
            </a:r>
            <a:r>
              <a:rPr lang="en-US" sz="2000" dirty="0">
                <a:latin typeface="Consolas" pitchFamily="49" charset="0"/>
                <a:cs typeface="Consolas" pitchFamily="49" charset="0"/>
              </a:rPr>
              <a:t>= global</a:t>
            </a:r>
            <a:r>
              <a:rPr lang="en-US" sz="2000" dirty="0" smtClean="0">
                <a:latin typeface="Consolas" pitchFamily="49" charset="0"/>
                <a:cs typeface="Consolas" pitchFamily="49" charset="0"/>
              </a:rPr>
              <a:t>;</a:t>
            </a:r>
          </a:p>
          <a:p>
            <a:pPr marL="0" indent="0">
              <a:buNone/>
            </a:pPr>
            <a:r>
              <a:rPr lang="en-US" sz="2000" dirty="0" smtClean="0">
                <a:solidFill>
                  <a:srgbClr val="00B050"/>
                </a:solidFill>
                <a:latin typeface="Consolas" pitchFamily="49" charset="0"/>
                <a:cs typeface="Consolas" pitchFamily="49" charset="0"/>
              </a:rPr>
              <a:t>}).call(this);</a:t>
            </a:r>
            <a:endParaRPr lang="en-US" sz="2000" dirty="0">
              <a:solidFill>
                <a:srgbClr val="00B050"/>
              </a:solidFill>
              <a:latin typeface="Consolas" pitchFamily="49" charset="0"/>
              <a:cs typeface="Consolas" pitchFamily="49" charset="0"/>
            </a:endParaRPr>
          </a:p>
        </p:txBody>
      </p:sp>
      <p:cxnSp>
        <p:nvCxnSpPr>
          <p:cNvPr id="13" name="Curved Connector 12"/>
          <p:cNvCxnSpPr/>
          <p:nvPr/>
        </p:nvCxnSpPr>
        <p:spPr>
          <a:xfrm>
            <a:off x="3619500" y="2438400"/>
            <a:ext cx="1257300" cy="533400"/>
          </a:xfrm>
          <a:prstGeom prst="curvedConnector3">
            <a:avLst>
              <a:gd name="adj1" fmla="val 50000"/>
            </a:avLst>
          </a:prstGeom>
          <a:ln w="76200">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D1DD3D2D-3457-4AE7-8067-8EDDEBEFF28A}" type="slidenum">
              <a:rPr lang="en-US" smtClean="0"/>
              <a:pPr/>
              <a:t>37</a:t>
            </a:fld>
            <a:endParaRPr lang="en-US"/>
          </a:p>
        </p:txBody>
      </p:sp>
    </p:spTree>
    <p:extLst>
      <p:ext uri="{BB962C8B-B14F-4D97-AF65-F5344CB8AC3E}">
        <p14:creationId xmlns:p14="http://schemas.microsoft.com/office/powerpoint/2010/main" val="3467499506"/>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xEl>
                                              <p:pRg st="2" end="2"/>
                                            </p:txEl>
                                          </p:spTgt>
                                        </p:tgtEl>
                                        <p:attrNameLst>
                                          <p:attrName>style.visibility</p:attrName>
                                        </p:attrNameLst>
                                      </p:cBhvr>
                                      <p:to>
                                        <p:strVal val="visible"/>
                                      </p:to>
                                    </p:set>
                                    <p:animEffect transition="in" filter="fade">
                                      <p:cBhvr>
                                        <p:cTn id="16" dur="500"/>
                                        <p:tgtEl>
                                          <p:spTgt spid="11">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animEffect transition="in" filter="fade">
                                      <p:cBhvr>
                                        <p:cTn id="19" dur="500"/>
                                        <p:tgtEl>
                                          <p:spTgt spid="11">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xEl>
                                              <p:pRg st="4" end="4"/>
                                            </p:txEl>
                                          </p:spTgt>
                                        </p:tgtEl>
                                        <p:attrNameLst>
                                          <p:attrName>style.visibility</p:attrName>
                                        </p:attrNameLst>
                                      </p:cBhvr>
                                      <p:to>
                                        <p:strVal val="visible"/>
                                      </p:to>
                                    </p:set>
                                    <p:animEffect transition="in" filter="fade">
                                      <p:cBhvr>
                                        <p:cTn id="22" dur="500"/>
                                        <p:tgtEl>
                                          <p:spTgt spid="11">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xEl>
                                              <p:pRg st="5" end="5"/>
                                            </p:txEl>
                                          </p:spTgt>
                                        </p:tgtEl>
                                        <p:attrNameLst>
                                          <p:attrName>style.visibility</p:attrName>
                                        </p:attrNameLst>
                                      </p:cBhvr>
                                      <p:to>
                                        <p:strVal val="visible"/>
                                      </p:to>
                                    </p:set>
                                    <p:animEffect transition="in" filter="fade">
                                      <p:cBhvr>
                                        <p:cTn id="25" dur="500"/>
                                        <p:tgtEl>
                                          <p:spTgt spid="11">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Everything, an Expression</a:t>
            </a:r>
            <a:endParaRPr lang="en-US" dirty="0"/>
          </a:p>
        </p:txBody>
      </p:sp>
      <p:sp>
        <p:nvSpPr>
          <p:cNvPr id="10" name="Content Placeholder 9"/>
          <p:cNvSpPr>
            <a:spLocks noGrp="1"/>
          </p:cNvSpPr>
          <p:nvPr>
            <p:ph sz="half" idx="1"/>
          </p:nvPr>
        </p:nvSpPr>
        <p:spPr>
          <a:xfrm>
            <a:off x="457200" y="1524000"/>
            <a:ext cx="4038600" cy="2362200"/>
          </a:xfrm>
        </p:spPr>
        <p:txBody>
          <a:bodyPr>
            <a:noAutofit/>
          </a:bodyPr>
          <a:lstStyle/>
          <a:p>
            <a:pPr marL="0" indent="0">
              <a:buNone/>
            </a:pPr>
            <a:r>
              <a:rPr lang="en-US" sz="1600" dirty="0">
                <a:latin typeface="Consolas" pitchFamily="49" charset="0"/>
                <a:cs typeface="Consolas" pitchFamily="49" charset="0"/>
              </a:rPr>
              <a:t>grade = (student) -&gt;</a:t>
            </a:r>
          </a:p>
          <a:p>
            <a:pPr marL="0" indent="0">
              <a:buNone/>
            </a:pPr>
            <a:r>
              <a:rPr lang="en-US" sz="1600" dirty="0">
                <a:latin typeface="Consolas" pitchFamily="49" charset="0"/>
                <a:cs typeface="Consolas" pitchFamily="49" charset="0"/>
              </a:rPr>
              <a:t>  if </a:t>
            </a:r>
            <a:r>
              <a:rPr lang="en-US" sz="1600" dirty="0" err="1">
                <a:latin typeface="Consolas" pitchFamily="49" charset="0"/>
                <a:cs typeface="Consolas" pitchFamily="49" charset="0"/>
              </a:rPr>
              <a:t>student.excellentWork</a:t>
            </a:r>
            <a:endParaRPr lang="en-US" sz="1600" dirty="0">
              <a:latin typeface="Consolas" pitchFamily="49" charset="0"/>
              <a:cs typeface="Consolas" pitchFamily="49" charset="0"/>
            </a:endParaRPr>
          </a:p>
          <a:p>
            <a:pPr marL="0" indent="0">
              <a:buNone/>
            </a:pPr>
            <a:r>
              <a:rPr lang="en-US" sz="1600" dirty="0">
                <a:latin typeface="Consolas" pitchFamily="49" charset="0"/>
                <a:cs typeface="Consolas" pitchFamily="49" charset="0"/>
              </a:rPr>
              <a:t>    "A+"</a:t>
            </a:r>
          </a:p>
          <a:p>
            <a:pPr marL="0" indent="0">
              <a:buNone/>
            </a:pPr>
            <a:r>
              <a:rPr lang="en-US" sz="1600" dirty="0">
                <a:latin typeface="Consolas" pitchFamily="49" charset="0"/>
                <a:cs typeface="Consolas" pitchFamily="49" charset="0"/>
              </a:rPr>
              <a:t>  else if </a:t>
            </a:r>
            <a:r>
              <a:rPr lang="en-US" sz="1600" dirty="0" err="1">
                <a:latin typeface="Consolas" pitchFamily="49" charset="0"/>
                <a:cs typeface="Consolas" pitchFamily="49" charset="0"/>
              </a:rPr>
              <a:t>student.okayStuff</a:t>
            </a:r>
            <a:endParaRPr lang="en-US" sz="1600" dirty="0">
              <a:latin typeface="Consolas" pitchFamily="49" charset="0"/>
              <a:cs typeface="Consolas" pitchFamily="49" charset="0"/>
            </a:endParaRPr>
          </a:p>
          <a:p>
            <a:pPr marL="0" indent="0">
              <a:buNone/>
            </a:pPr>
            <a:r>
              <a:rPr lang="en-US" sz="1600" dirty="0">
                <a:latin typeface="Consolas" pitchFamily="49" charset="0"/>
                <a:cs typeface="Consolas" pitchFamily="49" charset="0"/>
              </a:rPr>
              <a:t>    if </a:t>
            </a:r>
            <a:r>
              <a:rPr lang="en-US" sz="1600" dirty="0" err="1">
                <a:latin typeface="Consolas" pitchFamily="49" charset="0"/>
                <a:cs typeface="Consolas" pitchFamily="49" charset="0"/>
              </a:rPr>
              <a:t>student.triedHard</a:t>
            </a:r>
            <a:r>
              <a:rPr lang="en-US" sz="1600" dirty="0">
                <a:latin typeface="Consolas" pitchFamily="49" charset="0"/>
                <a:cs typeface="Consolas" pitchFamily="49" charset="0"/>
              </a:rPr>
              <a:t> then "B" else "B-"</a:t>
            </a:r>
          </a:p>
          <a:p>
            <a:pPr marL="0" indent="0">
              <a:buNone/>
            </a:pPr>
            <a:r>
              <a:rPr lang="en-US" sz="1600" dirty="0">
                <a:latin typeface="Consolas" pitchFamily="49" charset="0"/>
                <a:cs typeface="Consolas" pitchFamily="49" charset="0"/>
              </a:rPr>
              <a:t>  else</a:t>
            </a:r>
          </a:p>
          <a:p>
            <a:pPr marL="0" indent="0">
              <a:buNone/>
            </a:pPr>
            <a:r>
              <a:rPr lang="en-US" sz="1600" dirty="0">
                <a:latin typeface="Consolas" pitchFamily="49" charset="0"/>
                <a:cs typeface="Consolas" pitchFamily="49" charset="0"/>
              </a:rPr>
              <a:t>    "C"</a:t>
            </a:r>
          </a:p>
          <a:p>
            <a:pPr marL="0" indent="0">
              <a:buNone/>
            </a:pPr>
            <a:endParaRPr lang="en-US" sz="1600" dirty="0">
              <a:latin typeface="Consolas" pitchFamily="49" charset="0"/>
              <a:cs typeface="Consolas" pitchFamily="49" charset="0"/>
            </a:endParaRPr>
          </a:p>
          <a:p>
            <a:pPr marL="0" indent="0">
              <a:buNone/>
            </a:pPr>
            <a:r>
              <a:rPr lang="en-US" sz="1600" dirty="0">
                <a:latin typeface="Consolas" pitchFamily="49" charset="0"/>
                <a:cs typeface="Consolas" pitchFamily="49" charset="0"/>
              </a:rPr>
              <a:t>eldest = if 24 &gt; 21 then "Liz" else "Ike"</a:t>
            </a:r>
            <a:endParaRPr lang="en-US" sz="1600" dirty="0" smtClean="0">
              <a:latin typeface="Consolas" pitchFamily="49" charset="0"/>
              <a:cs typeface="Consolas" pitchFamily="49" charset="0"/>
            </a:endParaRPr>
          </a:p>
        </p:txBody>
      </p:sp>
      <p:sp>
        <p:nvSpPr>
          <p:cNvPr id="11" name="Content Placeholder 10"/>
          <p:cNvSpPr>
            <a:spLocks noGrp="1"/>
          </p:cNvSpPr>
          <p:nvPr>
            <p:ph sz="half" idx="2"/>
          </p:nvPr>
        </p:nvSpPr>
        <p:spPr>
          <a:xfrm>
            <a:off x="5029200" y="1524000"/>
            <a:ext cx="3810000" cy="4800600"/>
          </a:xfrm>
        </p:spPr>
        <p:txBody>
          <a:bodyPr>
            <a:noAutofit/>
          </a:bodyPr>
          <a:lstStyle/>
          <a:p>
            <a:pPr marL="0" indent="0">
              <a:buNone/>
            </a:pPr>
            <a:r>
              <a:rPr lang="en-US" sz="1600" dirty="0" err="1">
                <a:solidFill>
                  <a:schemeClr val="bg1"/>
                </a:solidFill>
                <a:latin typeface="Consolas" pitchFamily="49" charset="0"/>
                <a:cs typeface="Consolas" pitchFamily="49" charset="0"/>
              </a:rPr>
              <a:t>var</a:t>
            </a:r>
            <a:r>
              <a:rPr lang="en-US" sz="1600" dirty="0">
                <a:solidFill>
                  <a:schemeClr val="bg1"/>
                </a:solidFill>
                <a:latin typeface="Consolas" pitchFamily="49" charset="0"/>
                <a:cs typeface="Consolas" pitchFamily="49" charset="0"/>
              </a:rPr>
              <a:t> eldest, grade;</a:t>
            </a:r>
          </a:p>
          <a:p>
            <a:pPr marL="0" indent="0">
              <a:buNone/>
            </a:pPr>
            <a:r>
              <a:rPr lang="en-US" sz="1600" dirty="0">
                <a:solidFill>
                  <a:schemeClr val="bg1"/>
                </a:solidFill>
                <a:latin typeface="Consolas" pitchFamily="49" charset="0"/>
                <a:cs typeface="Consolas" pitchFamily="49" charset="0"/>
              </a:rPr>
              <a:t>grade = function(student) {</a:t>
            </a:r>
          </a:p>
          <a:p>
            <a:pPr marL="0" indent="0">
              <a:buNone/>
            </a:pPr>
            <a:r>
              <a:rPr lang="en-US" sz="1600" dirty="0">
                <a:solidFill>
                  <a:schemeClr val="bg1"/>
                </a:solidFill>
                <a:latin typeface="Consolas" pitchFamily="49" charset="0"/>
                <a:cs typeface="Consolas" pitchFamily="49" charset="0"/>
              </a:rPr>
              <a:t>  if (</a:t>
            </a:r>
            <a:r>
              <a:rPr lang="en-US" sz="1600" dirty="0" err="1">
                <a:solidFill>
                  <a:schemeClr val="bg1"/>
                </a:solidFill>
                <a:latin typeface="Consolas" pitchFamily="49" charset="0"/>
                <a:cs typeface="Consolas" pitchFamily="49" charset="0"/>
              </a:rPr>
              <a:t>student.excellentWork</a:t>
            </a:r>
            <a:r>
              <a:rPr lang="en-US" sz="1600" dirty="0">
                <a:solidFill>
                  <a:schemeClr val="bg1"/>
                </a:solidFill>
                <a:latin typeface="Consolas" pitchFamily="49" charset="0"/>
                <a:cs typeface="Consolas" pitchFamily="49" charset="0"/>
              </a:rPr>
              <a:t>) {</a:t>
            </a:r>
          </a:p>
          <a:p>
            <a:pPr marL="0" indent="0">
              <a:buNone/>
            </a:pPr>
            <a:r>
              <a:rPr lang="en-US" sz="1600" dirty="0">
                <a:solidFill>
                  <a:schemeClr val="bg1"/>
                </a:solidFill>
                <a:latin typeface="Consolas" pitchFamily="49" charset="0"/>
                <a:cs typeface="Consolas" pitchFamily="49" charset="0"/>
              </a:rPr>
              <a:t>    </a:t>
            </a:r>
            <a:r>
              <a:rPr lang="en-US" sz="1600" dirty="0">
                <a:solidFill>
                  <a:srgbClr val="00B050"/>
                </a:solidFill>
                <a:latin typeface="Consolas" pitchFamily="49" charset="0"/>
                <a:cs typeface="Consolas" pitchFamily="49" charset="0"/>
              </a:rPr>
              <a:t>return</a:t>
            </a:r>
            <a:r>
              <a:rPr lang="en-US" sz="1600" dirty="0">
                <a:solidFill>
                  <a:schemeClr val="bg1"/>
                </a:solidFill>
                <a:latin typeface="Consolas" pitchFamily="49" charset="0"/>
                <a:cs typeface="Consolas" pitchFamily="49" charset="0"/>
              </a:rPr>
              <a:t> "A+";</a:t>
            </a:r>
          </a:p>
          <a:p>
            <a:pPr marL="0" indent="0">
              <a:buNone/>
            </a:pPr>
            <a:r>
              <a:rPr lang="en-US" sz="1600" dirty="0">
                <a:solidFill>
                  <a:schemeClr val="bg1"/>
                </a:solidFill>
                <a:latin typeface="Consolas" pitchFamily="49" charset="0"/>
                <a:cs typeface="Consolas" pitchFamily="49" charset="0"/>
              </a:rPr>
              <a:t>  } else if (</a:t>
            </a:r>
            <a:r>
              <a:rPr lang="en-US" sz="1600" dirty="0" err="1">
                <a:solidFill>
                  <a:schemeClr val="bg1"/>
                </a:solidFill>
                <a:latin typeface="Consolas" pitchFamily="49" charset="0"/>
                <a:cs typeface="Consolas" pitchFamily="49" charset="0"/>
              </a:rPr>
              <a:t>student.okayStuff</a:t>
            </a:r>
            <a:r>
              <a:rPr lang="en-US" sz="1600" dirty="0">
                <a:solidFill>
                  <a:schemeClr val="bg1"/>
                </a:solidFill>
                <a:latin typeface="Consolas" pitchFamily="49" charset="0"/>
                <a:cs typeface="Consolas" pitchFamily="49" charset="0"/>
              </a:rPr>
              <a:t>) {</a:t>
            </a:r>
          </a:p>
          <a:p>
            <a:pPr marL="0" indent="0">
              <a:buNone/>
            </a:pPr>
            <a:r>
              <a:rPr lang="en-US" sz="1600" dirty="0">
                <a:solidFill>
                  <a:schemeClr val="bg1"/>
                </a:solidFill>
                <a:latin typeface="Consolas" pitchFamily="49" charset="0"/>
                <a:cs typeface="Consolas" pitchFamily="49" charset="0"/>
              </a:rPr>
              <a:t>    if (</a:t>
            </a:r>
            <a:r>
              <a:rPr lang="en-US" sz="1600" dirty="0" err="1">
                <a:solidFill>
                  <a:schemeClr val="bg1"/>
                </a:solidFill>
                <a:latin typeface="Consolas" pitchFamily="49" charset="0"/>
                <a:cs typeface="Consolas" pitchFamily="49" charset="0"/>
              </a:rPr>
              <a:t>student.triedHard</a:t>
            </a:r>
            <a:r>
              <a:rPr lang="en-US" sz="1600" dirty="0">
                <a:solidFill>
                  <a:schemeClr val="bg1"/>
                </a:solidFill>
                <a:latin typeface="Consolas" pitchFamily="49" charset="0"/>
                <a:cs typeface="Consolas" pitchFamily="49" charset="0"/>
              </a:rPr>
              <a:t>) {</a:t>
            </a:r>
          </a:p>
          <a:p>
            <a:pPr marL="0" indent="0">
              <a:buNone/>
            </a:pPr>
            <a:r>
              <a:rPr lang="en-US" sz="1600" dirty="0">
                <a:solidFill>
                  <a:schemeClr val="bg1"/>
                </a:solidFill>
                <a:latin typeface="Consolas" pitchFamily="49" charset="0"/>
                <a:cs typeface="Consolas" pitchFamily="49" charset="0"/>
              </a:rPr>
              <a:t>      </a:t>
            </a:r>
            <a:r>
              <a:rPr lang="en-US" sz="1600" dirty="0">
                <a:solidFill>
                  <a:srgbClr val="00B050"/>
                </a:solidFill>
                <a:latin typeface="Consolas" pitchFamily="49" charset="0"/>
                <a:cs typeface="Consolas" pitchFamily="49" charset="0"/>
              </a:rPr>
              <a:t>return</a:t>
            </a:r>
            <a:r>
              <a:rPr lang="en-US" sz="1600" dirty="0">
                <a:solidFill>
                  <a:schemeClr val="bg1"/>
                </a:solidFill>
                <a:latin typeface="Consolas" pitchFamily="49" charset="0"/>
                <a:cs typeface="Consolas" pitchFamily="49" charset="0"/>
              </a:rPr>
              <a:t> "B";</a:t>
            </a:r>
          </a:p>
          <a:p>
            <a:pPr marL="0" indent="0">
              <a:buNone/>
            </a:pPr>
            <a:r>
              <a:rPr lang="en-US" sz="1600" dirty="0">
                <a:solidFill>
                  <a:schemeClr val="bg1"/>
                </a:solidFill>
                <a:latin typeface="Consolas" pitchFamily="49" charset="0"/>
                <a:cs typeface="Consolas" pitchFamily="49" charset="0"/>
              </a:rPr>
              <a:t>    } else {</a:t>
            </a:r>
          </a:p>
          <a:p>
            <a:pPr marL="0" indent="0">
              <a:buNone/>
            </a:pPr>
            <a:r>
              <a:rPr lang="en-US" sz="1600" dirty="0">
                <a:solidFill>
                  <a:schemeClr val="bg1"/>
                </a:solidFill>
                <a:latin typeface="Consolas" pitchFamily="49" charset="0"/>
                <a:cs typeface="Consolas" pitchFamily="49" charset="0"/>
              </a:rPr>
              <a:t>      </a:t>
            </a:r>
            <a:r>
              <a:rPr lang="en-US" sz="1600" dirty="0">
                <a:solidFill>
                  <a:srgbClr val="00B050"/>
                </a:solidFill>
                <a:latin typeface="Consolas" pitchFamily="49" charset="0"/>
                <a:cs typeface="Consolas" pitchFamily="49" charset="0"/>
              </a:rPr>
              <a:t>return</a:t>
            </a:r>
            <a:r>
              <a:rPr lang="en-US" sz="1600" dirty="0">
                <a:solidFill>
                  <a:schemeClr val="bg1"/>
                </a:solidFill>
                <a:latin typeface="Consolas" pitchFamily="49" charset="0"/>
                <a:cs typeface="Consolas" pitchFamily="49" charset="0"/>
              </a:rPr>
              <a:t> "B-";</a:t>
            </a:r>
          </a:p>
          <a:p>
            <a:pPr marL="0" indent="0">
              <a:buNone/>
            </a:pPr>
            <a:r>
              <a:rPr lang="en-US" sz="1600" dirty="0">
                <a:solidFill>
                  <a:schemeClr val="bg1"/>
                </a:solidFill>
                <a:latin typeface="Consolas" pitchFamily="49" charset="0"/>
                <a:cs typeface="Consolas" pitchFamily="49" charset="0"/>
              </a:rPr>
              <a:t>    }</a:t>
            </a:r>
          </a:p>
          <a:p>
            <a:pPr marL="0" indent="0">
              <a:buNone/>
            </a:pPr>
            <a:r>
              <a:rPr lang="en-US" sz="1600" dirty="0">
                <a:solidFill>
                  <a:schemeClr val="bg1"/>
                </a:solidFill>
                <a:latin typeface="Consolas" pitchFamily="49" charset="0"/>
                <a:cs typeface="Consolas" pitchFamily="49" charset="0"/>
              </a:rPr>
              <a:t>  } else {</a:t>
            </a:r>
          </a:p>
          <a:p>
            <a:pPr marL="0" indent="0">
              <a:buNone/>
            </a:pPr>
            <a:r>
              <a:rPr lang="en-US" sz="1600" dirty="0">
                <a:solidFill>
                  <a:schemeClr val="bg1"/>
                </a:solidFill>
                <a:latin typeface="Consolas" pitchFamily="49" charset="0"/>
                <a:cs typeface="Consolas" pitchFamily="49" charset="0"/>
              </a:rPr>
              <a:t>    </a:t>
            </a:r>
            <a:r>
              <a:rPr lang="en-US" sz="1600" dirty="0">
                <a:solidFill>
                  <a:srgbClr val="00B050"/>
                </a:solidFill>
                <a:latin typeface="Consolas" pitchFamily="49" charset="0"/>
                <a:cs typeface="Consolas" pitchFamily="49" charset="0"/>
              </a:rPr>
              <a:t>return</a:t>
            </a:r>
            <a:r>
              <a:rPr lang="en-US" sz="1600" dirty="0">
                <a:solidFill>
                  <a:schemeClr val="bg1"/>
                </a:solidFill>
                <a:latin typeface="Consolas" pitchFamily="49" charset="0"/>
                <a:cs typeface="Consolas" pitchFamily="49" charset="0"/>
              </a:rPr>
              <a:t> "C";</a:t>
            </a:r>
          </a:p>
          <a:p>
            <a:pPr marL="0" indent="0">
              <a:buNone/>
            </a:pPr>
            <a:r>
              <a:rPr lang="en-US" sz="1600" dirty="0">
                <a:solidFill>
                  <a:schemeClr val="bg1"/>
                </a:solidFill>
                <a:latin typeface="Consolas" pitchFamily="49" charset="0"/>
                <a:cs typeface="Consolas" pitchFamily="49" charset="0"/>
              </a:rPr>
              <a:t>  }</a:t>
            </a:r>
          </a:p>
          <a:p>
            <a:pPr marL="0" indent="0">
              <a:buNone/>
            </a:pPr>
            <a:r>
              <a:rPr lang="en-US" sz="1600" dirty="0">
                <a:solidFill>
                  <a:schemeClr val="bg1"/>
                </a:solidFill>
                <a:latin typeface="Consolas" pitchFamily="49" charset="0"/>
                <a:cs typeface="Consolas" pitchFamily="49" charset="0"/>
              </a:rPr>
              <a:t>};</a:t>
            </a:r>
          </a:p>
          <a:p>
            <a:pPr marL="0" indent="0">
              <a:buNone/>
            </a:pPr>
            <a:r>
              <a:rPr lang="en-US" sz="1600" dirty="0">
                <a:solidFill>
                  <a:schemeClr val="bg1"/>
                </a:solidFill>
                <a:latin typeface="Consolas" pitchFamily="49" charset="0"/>
                <a:cs typeface="Consolas" pitchFamily="49" charset="0"/>
              </a:rPr>
              <a:t>eldest = 24 &gt; 21 ? "Liz" : "Ike</a:t>
            </a:r>
            <a:r>
              <a:rPr lang="en-US" sz="1600" dirty="0" smtClean="0">
                <a:solidFill>
                  <a:schemeClr val="bg1"/>
                </a:solidFill>
                <a:latin typeface="Consolas" pitchFamily="49" charset="0"/>
                <a:cs typeface="Consolas" pitchFamily="49" charset="0"/>
              </a:rPr>
              <a:t>";</a:t>
            </a:r>
            <a:endParaRPr lang="en-US" sz="1600" dirty="0">
              <a:solidFill>
                <a:schemeClr val="bg1"/>
              </a:solidFill>
              <a:latin typeface="Consolas" pitchFamily="49" charset="0"/>
              <a:cs typeface="Consolas" pitchFamily="49" charset="0"/>
            </a:endParaRPr>
          </a:p>
        </p:txBody>
      </p:sp>
      <p:cxnSp>
        <p:nvCxnSpPr>
          <p:cNvPr id="13" name="Curved Connector 12"/>
          <p:cNvCxnSpPr/>
          <p:nvPr/>
        </p:nvCxnSpPr>
        <p:spPr>
          <a:xfrm>
            <a:off x="3619500" y="2438400"/>
            <a:ext cx="1257300" cy="533400"/>
          </a:xfrm>
          <a:prstGeom prst="curvedConnector3">
            <a:avLst>
              <a:gd name="adj1" fmla="val 50000"/>
            </a:avLst>
          </a:prstGeom>
          <a:ln w="76200">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D1DD3D2D-3457-4AE7-8067-8EDDEBEFF28A}" type="slidenum">
              <a:rPr lang="en-US" smtClean="0"/>
              <a:pPr/>
              <a:t>38</a:t>
            </a:fld>
            <a:endParaRPr lang="en-US"/>
          </a:p>
        </p:txBody>
      </p:sp>
    </p:spTree>
    <p:extLst>
      <p:ext uri="{BB962C8B-B14F-4D97-AF65-F5344CB8AC3E}">
        <p14:creationId xmlns:p14="http://schemas.microsoft.com/office/powerpoint/2010/main" val="235056848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xEl>
                                              <p:pRg st="2" end="2"/>
                                            </p:txEl>
                                          </p:spTgt>
                                        </p:tgtEl>
                                        <p:attrNameLst>
                                          <p:attrName>style.visibility</p:attrName>
                                        </p:attrNameLst>
                                      </p:cBhvr>
                                      <p:to>
                                        <p:strVal val="visible"/>
                                      </p:to>
                                    </p:set>
                                    <p:animEffect transition="in" filter="fade">
                                      <p:cBhvr>
                                        <p:cTn id="16" dur="500"/>
                                        <p:tgtEl>
                                          <p:spTgt spid="11">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animEffect transition="in" filter="fade">
                                      <p:cBhvr>
                                        <p:cTn id="19" dur="500"/>
                                        <p:tgtEl>
                                          <p:spTgt spid="11">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xEl>
                                              <p:pRg st="4" end="4"/>
                                            </p:txEl>
                                          </p:spTgt>
                                        </p:tgtEl>
                                        <p:attrNameLst>
                                          <p:attrName>style.visibility</p:attrName>
                                        </p:attrNameLst>
                                      </p:cBhvr>
                                      <p:to>
                                        <p:strVal val="visible"/>
                                      </p:to>
                                    </p:set>
                                    <p:animEffect transition="in" filter="fade">
                                      <p:cBhvr>
                                        <p:cTn id="22" dur="500"/>
                                        <p:tgtEl>
                                          <p:spTgt spid="11">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xEl>
                                              <p:pRg st="5" end="5"/>
                                            </p:txEl>
                                          </p:spTgt>
                                        </p:tgtEl>
                                        <p:attrNameLst>
                                          <p:attrName>style.visibility</p:attrName>
                                        </p:attrNameLst>
                                      </p:cBhvr>
                                      <p:to>
                                        <p:strVal val="visible"/>
                                      </p:to>
                                    </p:set>
                                    <p:animEffect transition="in" filter="fade">
                                      <p:cBhvr>
                                        <p:cTn id="25" dur="500"/>
                                        <p:tgtEl>
                                          <p:spTgt spid="11">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xEl>
                                              <p:pRg st="6" end="6"/>
                                            </p:txEl>
                                          </p:spTgt>
                                        </p:tgtEl>
                                        <p:attrNameLst>
                                          <p:attrName>style.visibility</p:attrName>
                                        </p:attrNameLst>
                                      </p:cBhvr>
                                      <p:to>
                                        <p:strVal val="visible"/>
                                      </p:to>
                                    </p:set>
                                    <p:animEffect transition="in" filter="fade">
                                      <p:cBhvr>
                                        <p:cTn id="28" dur="500"/>
                                        <p:tgtEl>
                                          <p:spTgt spid="11">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xEl>
                                              <p:pRg st="7" end="7"/>
                                            </p:txEl>
                                          </p:spTgt>
                                        </p:tgtEl>
                                        <p:attrNameLst>
                                          <p:attrName>style.visibility</p:attrName>
                                        </p:attrNameLst>
                                      </p:cBhvr>
                                      <p:to>
                                        <p:strVal val="visible"/>
                                      </p:to>
                                    </p:set>
                                    <p:animEffect transition="in" filter="fade">
                                      <p:cBhvr>
                                        <p:cTn id="31" dur="500"/>
                                        <p:tgtEl>
                                          <p:spTgt spid="11">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xEl>
                                              <p:pRg st="8" end="8"/>
                                            </p:txEl>
                                          </p:spTgt>
                                        </p:tgtEl>
                                        <p:attrNameLst>
                                          <p:attrName>style.visibility</p:attrName>
                                        </p:attrNameLst>
                                      </p:cBhvr>
                                      <p:to>
                                        <p:strVal val="visible"/>
                                      </p:to>
                                    </p:set>
                                    <p:animEffect transition="in" filter="fade">
                                      <p:cBhvr>
                                        <p:cTn id="34" dur="500"/>
                                        <p:tgtEl>
                                          <p:spTgt spid="11">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1">
                                            <p:txEl>
                                              <p:pRg st="9" end="9"/>
                                            </p:txEl>
                                          </p:spTgt>
                                        </p:tgtEl>
                                        <p:attrNameLst>
                                          <p:attrName>style.visibility</p:attrName>
                                        </p:attrNameLst>
                                      </p:cBhvr>
                                      <p:to>
                                        <p:strVal val="visible"/>
                                      </p:to>
                                    </p:set>
                                    <p:animEffect transition="in" filter="fade">
                                      <p:cBhvr>
                                        <p:cTn id="37" dur="500"/>
                                        <p:tgtEl>
                                          <p:spTgt spid="11">
                                            <p:txEl>
                                              <p:pRg st="9" end="9"/>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
                                            <p:txEl>
                                              <p:pRg st="10" end="10"/>
                                            </p:txEl>
                                          </p:spTgt>
                                        </p:tgtEl>
                                        <p:attrNameLst>
                                          <p:attrName>style.visibility</p:attrName>
                                        </p:attrNameLst>
                                      </p:cBhvr>
                                      <p:to>
                                        <p:strVal val="visible"/>
                                      </p:to>
                                    </p:set>
                                    <p:animEffect transition="in" filter="fade">
                                      <p:cBhvr>
                                        <p:cTn id="40" dur="500"/>
                                        <p:tgtEl>
                                          <p:spTgt spid="11">
                                            <p:txEl>
                                              <p:pRg st="10" end="1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1">
                                            <p:txEl>
                                              <p:pRg st="11" end="11"/>
                                            </p:txEl>
                                          </p:spTgt>
                                        </p:tgtEl>
                                        <p:attrNameLst>
                                          <p:attrName>style.visibility</p:attrName>
                                        </p:attrNameLst>
                                      </p:cBhvr>
                                      <p:to>
                                        <p:strVal val="visible"/>
                                      </p:to>
                                    </p:set>
                                    <p:animEffect transition="in" filter="fade">
                                      <p:cBhvr>
                                        <p:cTn id="43" dur="500"/>
                                        <p:tgtEl>
                                          <p:spTgt spid="11">
                                            <p:txEl>
                                              <p:pRg st="11" end="11"/>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1">
                                            <p:txEl>
                                              <p:pRg st="12" end="12"/>
                                            </p:txEl>
                                          </p:spTgt>
                                        </p:tgtEl>
                                        <p:attrNameLst>
                                          <p:attrName>style.visibility</p:attrName>
                                        </p:attrNameLst>
                                      </p:cBhvr>
                                      <p:to>
                                        <p:strVal val="visible"/>
                                      </p:to>
                                    </p:set>
                                    <p:animEffect transition="in" filter="fade">
                                      <p:cBhvr>
                                        <p:cTn id="46" dur="500"/>
                                        <p:tgtEl>
                                          <p:spTgt spid="11">
                                            <p:txEl>
                                              <p:pRg st="12" end="12"/>
                                            </p:txEl>
                                          </p:spTgt>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1">
                                            <p:txEl>
                                              <p:pRg st="13" end="13"/>
                                            </p:txEl>
                                          </p:spTgt>
                                        </p:tgtEl>
                                        <p:attrNameLst>
                                          <p:attrName>style.visibility</p:attrName>
                                        </p:attrNameLst>
                                      </p:cBhvr>
                                      <p:to>
                                        <p:strVal val="visible"/>
                                      </p:to>
                                    </p:set>
                                    <p:animEffect transition="in" filter="fade">
                                      <p:cBhvr>
                                        <p:cTn id="49" dur="500"/>
                                        <p:tgtEl>
                                          <p:spTgt spid="11">
                                            <p:txEl>
                                              <p:pRg st="13" end="13"/>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1">
                                            <p:txEl>
                                              <p:pRg st="14" end="14"/>
                                            </p:txEl>
                                          </p:spTgt>
                                        </p:tgtEl>
                                        <p:attrNameLst>
                                          <p:attrName>style.visibility</p:attrName>
                                        </p:attrNameLst>
                                      </p:cBhvr>
                                      <p:to>
                                        <p:strVal val="visible"/>
                                      </p:to>
                                    </p:set>
                                    <p:animEffect transition="in" filter="fade">
                                      <p:cBhvr>
                                        <p:cTn id="52" dur="500"/>
                                        <p:tgtEl>
                                          <p:spTgt spid="11">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Conditionals</a:t>
            </a:r>
            <a:endParaRPr lang="en-US" dirty="0"/>
          </a:p>
        </p:txBody>
      </p:sp>
      <p:sp>
        <p:nvSpPr>
          <p:cNvPr id="10" name="Content Placeholder 9"/>
          <p:cNvSpPr>
            <a:spLocks noGrp="1"/>
          </p:cNvSpPr>
          <p:nvPr>
            <p:ph sz="half" idx="1"/>
          </p:nvPr>
        </p:nvSpPr>
        <p:spPr>
          <a:xfrm>
            <a:off x="457200" y="1600200"/>
            <a:ext cx="4419600" cy="2362200"/>
          </a:xfrm>
        </p:spPr>
        <p:txBody>
          <a:bodyPr>
            <a:noAutofit/>
          </a:bodyPr>
          <a:lstStyle/>
          <a:p>
            <a:pPr marL="0" indent="0">
              <a:buNone/>
            </a:pPr>
            <a:r>
              <a:rPr lang="en-US" sz="1800" dirty="0">
                <a:latin typeface="Consolas" pitchFamily="49" charset="0"/>
                <a:cs typeface="Consolas" pitchFamily="49" charset="0"/>
              </a:rPr>
              <a:t>mood = </a:t>
            </a:r>
            <a:r>
              <a:rPr lang="en-US" sz="1800" dirty="0" err="1">
                <a:latin typeface="Consolas" pitchFamily="49" charset="0"/>
                <a:cs typeface="Consolas" pitchFamily="49" charset="0"/>
              </a:rPr>
              <a:t>greatlyImproved</a:t>
            </a:r>
            <a:r>
              <a:rPr lang="en-US" sz="1800" dirty="0">
                <a:latin typeface="Consolas" pitchFamily="49" charset="0"/>
                <a:cs typeface="Consolas" pitchFamily="49" charset="0"/>
              </a:rPr>
              <a:t> </a:t>
            </a:r>
            <a:r>
              <a:rPr lang="en-US" sz="1800" dirty="0">
                <a:solidFill>
                  <a:srgbClr val="00B050"/>
                </a:solidFill>
                <a:latin typeface="Consolas" pitchFamily="49" charset="0"/>
                <a:cs typeface="Consolas" pitchFamily="49" charset="0"/>
              </a:rPr>
              <a:t>if</a:t>
            </a:r>
            <a:r>
              <a:rPr lang="en-US" sz="1800" dirty="0">
                <a:latin typeface="Consolas" pitchFamily="49" charset="0"/>
                <a:cs typeface="Consolas" pitchFamily="49" charset="0"/>
              </a:rPr>
              <a:t> singing</a:t>
            </a:r>
          </a:p>
          <a:p>
            <a:pPr marL="0" indent="0">
              <a:buNone/>
            </a:pPr>
            <a:endParaRPr lang="en-US" sz="1800" dirty="0">
              <a:latin typeface="Consolas" pitchFamily="49" charset="0"/>
              <a:cs typeface="Consolas" pitchFamily="49" charset="0"/>
            </a:endParaRPr>
          </a:p>
          <a:p>
            <a:pPr marL="0" indent="0">
              <a:buNone/>
            </a:pPr>
            <a:r>
              <a:rPr lang="en-US" sz="1800" dirty="0">
                <a:solidFill>
                  <a:srgbClr val="00B050"/>
                </a:solidFill>
                <a:latin typeface="Consolas" pitchFamily="49" charset="0"/>
                <a:cs typeface="Consolas" pitchFamily="49" charset="0"/>
              </a:rPr>
              <a:t>if</a:t>
            </a:r>
            <a:r>
              <a:rPr lang="en-US" sz="1800" dirty="0">
                <a:latin typeface="Consolas" pitchFamily="49" charset="0"/>
                <a:cs typeface="Consolas" pitchFamily="49" charset="0"/>
              </a:rPr>
              <a:t> happy </a:t>
            </a:r>
            <a:r>
              <a:rPr lang="en-US" sz="1800" dirty="0">
                <a:solidFill>
                  <a:srgbClr val="00B050"/>
                </a:solidFill>
                <a:latin typeface="Consolas" pitchFamily="49" charset="0"/>
                <a:cs typeface="Consolas" pitchFamily="49" charset="0"/>
              </a:rPr>
              <a:t>and</a:t>
            </a:r>
            <a:r>
              <a:rPr lang="en-US" sz="1800" dirty="0">
                <a:latin typeface="Consolas" pitchFamily="49" charset="0"/>
                <a:cs typeface="Consolas" pitchFamily="49" charset="0"/>
              </a:rPr>
              <a:t> </a:t>
            </a:r>
            <a:r>
              <a:rPr lang="en-US" sz="1800" dirty="0" err="1">
                <a:latin typeface="Consolas" pitchFamily="49" charset="0"/>
                <a:cs typeface="Consolas" pitchFamily="49" charset="0"/>
              </a:rPr>
              <a:t>knowsIt</a:t>
            </a:r>
            <a:endParaRPr lang="en-US" sz="1800" dirty="0">
              <a:latin typeface="Consolas" pitchFamily="49" charset="0"/>
              <a:cs typeface="Consolas" pitchFamily="49" charset="0"/>
            </a:endParaRPr>
          </a:p>
          <a:p>
            <a:pPr marL="0" indent="0">
              <a:buNone/>
            </a:pPr>
            <a:r>
              <a:rPr lang="en-US" sz="1800" dirty="0">
                <a:latin typeface="Consolas" pitchFamily="49" charset="0"/>
                <a:cs typeface="Consolas" pitchFamily="49" charset="0"/>
              </a:rPr>
              <a:t>  </a:t>
            </a:r>
            <a:r>
              <a:rPr lang="en-US" sz="1800" dirty="0" err="1">
                <a:latin typeface="Consolas" pitchFamily="49" charset="0"/>
                <a:cs typeface="Consolas" pitchFamily="49" charset="0"/>
              </a:rPr>
              <a:t>clapsHands</a:t>
            </a:r>
            <a:r>
              <a:rPr lang="en-US" sz="1800" dirty="0">
                <a:latin typeface="Consolas" pitchFamily="49" charset="0"/>
                <a:cs typeface="Consolas" pitchFamily="49" charset="0"/>
              </a:rPr>
              <a:t>()</a:t>
            </a:r>
          </a:p>
          <a:p>
            <a:pPr marL="0" indent="0">
              <a:buNone/>
            </a:pPr>
            <a:r>
              <a:rPr lang="en-US" sz="1800" dirty="0">
                <a:latin typeface="Consolas" pitchFamily="49" charset="0"/>
                <a:cs typeface="Consolas" pitchFamily="49" charset="0"/>
              </a:rPr>
              <a:t>  </a:t>
            </a:r>
            <a:r>
              <a:rPr lang="en-US" sz="1800" dirty="0" err="1">
                <a:latin typeface="Consolas" pitchFamily="49" charset="0"/>
                <a:cs typeface="Consolas" pitchFamily="49" charset="0"/>
              </a:rPr>
              <a:t>chaChaCha</a:t>
            </a:r>
            <a:r>
              <a:rPr lang="en-US" sz="1800" dirty="0">
                <a:latin typeface="Consolas" pitchFamily="49" charset="0"/>
                <a:cs typeface="Consolas" pitchFamily="49" charset="0"/>
              </a:rPr>
              <a:t>()</a:t>
            </a:r>
          </a:p>
          <a:p>
            <a:pPr marL="0" indent="0">
              <a:buNone/>
            </a:pPr>
            <a:r>
              <a:rPr lang="en-US" sz="1800" dirty="0">
                <a:solidFill>
                  <a:srgbClr val="00B050"/>
                </a:solidFill>
                <a:latin typeface="Consolas" pitchFamily="49" charset="0"/>
                <a:cs typeface="Consolas" pitchFamily="49" charset="0"/>
              </a:rPr>
              <a:t>else</a:t>
            </a:r>
          </a:p>
          <a:p>
            <a:pPr marL="0" indent="0">
              <a:buNone/>
            </a:pPr>
            <a:r>
              <a:rPr lang="en-US" sz="1800" dirty="0">
                <a:latin typeface="Consolas" pitchFamily="49" charset="0"/>
                <a:cs typeface="Consolas" pitchFamily="49" charset="0"/>
              </a:rPr>
              <a:t>  </a:t>
            </a:r>
            <a:r>
              <a:rPr lang="en-US" sz="1800" dirty="0" err="1">
                <a:latin typeface="Consolas" pitchFamily="49" charset="0"/>
                <a:cs typeface="Consolas" pitchFamily="49" charset="0"/>
              </a:rPr>
              <a:t>showIt</a:t>
            </a:r>
            <a:r>
              <a:rPr lang="en-US" sz="1800" dirty="0">
                <a:latin typeface="Consolas" pitchFamily="49" charset="0"/>
                <a:cs typeface="Consolas" pitchFamily="49" charset="0"/>
              </a:rPr>
              <a:t>()</a:t>
            </a:r>
          </a:p>
          <a:p>
            <a:pPr marL="0" indent="0">
              <a:buNone/>
            </a:pPr>
            <a:endParaRPr lang="en-US" sz="1800" dirty="0">
              <a:latin typeface="Consolas" pitchFamily="49" charset="0"/>
              <a:cs typeface="Consolas" pitchFamily="49" charset="0"/>
            </a:endParaRPr>
          </a:p>
          <a:p>
            <a:pPr marL="0" indent="0">
              <a:buNone/>
            </a:pPr>
            <a:r>
              <a:rPr lang="en-US" sz="1800" dirty="0">
                <a:latin typeface="Consolas" pitchFamily="49" charset="0"/>
                <a:cs typeface="Consolas" pitchFamily="49" charset="0"/>
              </a:rPr>
              <a:t>lunch = </a:t>
            </a:r>
            <a:r>
              <a:rPr lang="en-US" sz="1800" dirty="0">
                <a:solidFill>
                  <a:srgbClr val="00B050"/>
                </a:solidFill>
                <a:latin typeface="Consolas" pitchFamily="49" charset="0"/>
                <a:cs typeface="Consolas" pitchFamily="49" charset="0"/>
              </a:rPr>
              <a:t>if</a:t>
            </a:r>
            <a:r>
              <a:rPr lang="en-US" sz="1800" dirty="0">
                <a:latin typeface="Consolas" pitchFamily="49" charset="0"/>
                <a:cs typeface="Consolas" pitchFamily="49" charset="0"/>
              </a:rPr>
              <a:t> </a:t>
            </a:r>
            <a:r>
              <a:rPr lang="en-US" sz="1800" dirty="0" err="1">
                <a:latin typeface="Consolas" pitchFamily="49" charset="0"/>
                <a:cs typeface="Consolas" pitchFamily="49" charset="0"/>
              </a:rPr>
              <a:t>friday</a:t>
            </a:r>
            <a:r>
              <a:rPr lang="en-US" sz="1800" dirty="0">
                <a:latin typeface="Consolas" pitchFamily="49" charset="0"/>
                <a:cs typeface="Consolas" pitchFamily="49" charset="0"/>
              </a:rPr>
              <a:t> </a:t>
            </a:r>
            <a:r>
              <a:rPr lang="en-US" sz="1800" dirty="0">
                <a:solidFill>
                  <a:srgbClr val="00B050"/>
                </a:solidFill>
                <a:latin typeface="Consolas" pitchFamily="49" charset="0"/>
                <a:cs typeface="Consolas" pitchFamily="49" charset="0"/>
              </a:rPr>
              <a:t>then </a:t>
            </a:r>
            <a:r>
              <a:rPr lang="en-US" sz="1800" dirty="0">
                <a:latin typeface="Consolas" pitchFamily="49" charset="0"/>
                <a:cs typeface="Consolas" pitchFamily="49" charset="0"/>
              </a:rPr>
              <a:t>water </a:t>
            </a:r>
            <a:r>
              <a:rPr lang="en-US" sz="1800" dirty="0">
                <a:solidFill>
                  <a:srgbClr val="00B050"/>
                </a:solidFill>
                <a:latin typeface="Consolas" pitchFamily="49" charset="0"/>
                <a:cs typeface="Consolas" pitchFamily="49" charset="0"/>
              </a:rPr>
              <a:t>else </a:t>
            </a:r>
            <a:r>
              <a:rPr lang="en-US" sz="1800" dirty="0" err="1">
                <a:latin typeface="Consolas" pitchFamily="49" charset="0"/>
                <a:cs typeface="Consolas" pitchFamily="49" charset="0"/>
              </a:rPr>
              <a:t>redBull</a:t>
            </a:r>
            <a:endParaRPr lang="en-US" sz="1800" dirty="0">
              <a:latin typeface="Consolas" pitchFamily="49" charset="0"/>
              <a:cs typeface="Consolas" pitchFamily="49" charset="0"/>
            </a:endParaRPr>
          </a:p>
          <a:p>
            <a:pPr marL="0" indent="0">
              <a:buNone/>
            </a:pPr>
            <a:endParaRPr lang="en-US" sz="1800" dirty="0">
              <a:latin typeface="Consolas" pitchFamily="49" charset="0"/>
              <a:cs typeface="Consolas" pitchFamily="49" charset="0"/>
            </a:endParaRPr>
          </a:p>
          <a:p>
            <a:pPr marL="0" indent="0">
              <a:buNone/>
            </a:pPr>
            <a:r>
              <a:rPr lang="en-US" sz="1800" dirty="0">
                <a:latin typeface="Consolas" pitchFamily="49" charset="0"/>
                <a:cs typeface="Consolas" pitchFamily="49" charset="0"/>
              </a:rPr>
              <a:t>options </a:t>
            </a:r>
            <a:r>
              <a:rPr lang="en-US" sz="1800" dirty="0">
                <a:solidFill>
                  <a:srgbClr val="00B050"/>
                </a:solidFill>
                <a:latin typeface="Consolas" pitchFamily="49" charset="0"/>
                <a:cs typeface="Consolas" pitchFamily="49" charset="0"/>
              </a:rPr>
              <a:t>or=</a:t>
            </a:r>
            <a:r>
              <a:rPr lang="en-US" sz="1800" dirty="0">
                <a:latin typeface="Consolas" pitchFamily="49" charset="0"/>
                <a:cs typeface="Consolas" pitchFamily="49" charset="0"/>
              </a:rPr>
              <a:t> defaults</a:t>
            </a:r>
            <a:endParaRPr lang="en-US" sz="1800" dirty="0" smtClean="0">
              <a:latin typeface="Consolas" pitchFamily="49" charset="0"/>
              <a:cs typeface="Consolas" pitchFamily="49" charset="0"/>
            </a:endParaRPr>
          </a:p>
        </p:txBody>
      </p:sp>
      <p:sp>
        <p:nvSpPr>
          <p:cNvPr id="11" name="Content Placeholder 10"/>
          <p:cNvSpPr>
            <a:spLocks noGrp="1"/>
          </p:cNvSpPr>
          <p:nvPr>
            <p:ph sz="half" idx="2"/>
          </p:nvPr>
        </p:nvSpPr>
        <p:spPr>
          <a:xfrm>
            <a:off x="5029200" y="1524000"/>
            <a:ext cx="3581400" cy="4800600"/>
          </a:xfrm>
        </p:spPr>
        <p:txBody>
          <a:bodyPr>
            <a:noAutofit/>
          </a:bodyPr>
          <a:lstStyle/>
          <a:p>
            <a:pPr marL="0" indent="0">
              <a:buNone/>
            </a:pPr>
            <a:r>
              <a:rPr lang="en-US" sz="1800" dirty="0" err="1">
                <a:solidFill>
                  <a:schemeClr val="bg1"/>
                </a:solidFill>
                <a:latin typeface="Consolas" pitchFamily="49" charset="0"/>
                <a:cs typeface="Consolas" pitchFamily="49" charset="0"/>
              </a:rPr>
              <a:t>var</a:t>
            </a:r>
            <a:r>
              <a:rPr lang="en-US" sz="1800" dirty="0">
                <a:solidFill>
                  <a:schemeClr val="bg1"/>
                </a:solidFill>
                <a:latin typeface="Consolas" pitchFamily="49" charset="0"/>
                <a:cs typeface="Consolas" pitchFamily="49" charset="0"/>
              </a:rPr>
              <a:t> lunch, mood;</a:t>
            </a:r>
          </a:p>
          <a:p>
            <a:pPr marL="0" indent="0">
              <a:buNone/>
            </a:pPr>
            <a:r>
              <a:rPr lang="en-US" sz="1800" dirty="0">
                <a:solidFill>
                  <a:schemeClr val="bg1"/>
                </a:solidFill>
                <a:latin typeface="Consolas" pitchFamily="49" charset="0"/>
                <a:cs typeface="Consolas" pitchFamily="49" charset="0"/>
              </a:rPr>
              <a:t>if (singing) {</a:t>
            </a:r>
          </a:p>
          <a:p>
            <a:pPr marL="0" indent="0">
              <a:buNone/>
            </a:pPr>
            <a:r>
              <a:rPr lang="en-US" sz="1800" dirty="0">
                <a:solidFill>
                  <a:schemeClr val="bg1"/>
                </a:solidFill>
                <a:latin typeface="Consolas" pitchFamily="49" charset="0"/>
                <a:cs typeface="Consolas" pitchFamily="49" charset="0"/>
              </a:rPr>
              <a:t>  mood = </a:t>
            </a:r>
            <a:r>
              <a:rPr lang="en-US" sz="1800" dirty="0" err="1">
                <a:solidFill>
                  <a:schemeClr val="bg1"/>
                </a:solidFill>
                <a:latin typeface="Consolas" pitchFamily="49" charset="0"/>
                <a:cs typeface="Consolas" pitchFamily="49" charset="0"/>
              </a:rPr>
              <a:t>greatlyImproved</a:t>
            </a:r>
            <a:r>
              <a:rPr lang="en-US" sz="1800" dirty="0">
                <a:solidFill>
                  <a:schemeClr val="bg1"/>
                </a:solidFill>
                <a:latin typeface="Consolas" pitchFamily="49" charset="0"/>
                <a:cs typeface="Consolas" pitchFamily="49" charset="0"/>
              </a:rPr>
              <a:t>;</a:t>
            </a:r>
          </a:p>
          <a:p>
            <a:pPr marL="0" indent="0">
              <a:buNone/>
            </a:pPr>
            <a:r>
              <a:rPr lang="en-US" sz="1800" dirty="0">
                <a:solidFill>
                  <a:schemeClr val="bg1"/>
                </a:solidFill>
                <a:latin typeface="Consolas" pitchFamily="49" charset="0"/>
                <a:cs typeface="Consolas" pitchFamily="49" charset="0"/>
              </a:rPr>
              <a:t>}</a:t>
            </a:r>
          </a:p>
          <a:p>
            <a:pPr marL="0" indent="0">
              <a:buNone/>
            </a:pPr>
            <a:r>
              <a:rPr lang="en-US" sz="1800" dirty="0">
                <a:solidFill>
                  <a:schemeClr val="bg1"/>
                </a:solidFill>
                <a:latin typeface="Consolas" pitchFamily="49" charset="0"/>
                <a:cs typeface="Consolas" pitchFamily="49" charset="0"/>
              </a:rPr>
              <a:t>if (happy &amp;&amp; </a:t>
            </a:r>
            <a:r>
              <a:rPr lang="en-US" sz="1800" dirty="0" err="1">
                <a:solidFill>
                  <a:schemeClr val="bg1"/>
                </a:solidFill>
                <a:latin typeface="Consolas" pitchFamily="49" charset="0"/>
                <a:cs typeface="Consolas" pitchFamily="49" charset="0"/>
              </a:rPr>
              <a:t>knowsIt</a:t>
            </a:r>
            <a:r>
              <a:rPr lang="en-US" sz="1800" dirty="0">
                <a:solidFill>
                  <a:schemeClr val="bg1"/>
                </a:solidFill>
                <a:latin typeface="Consolas" pitchFamily="49" charset="0"/>
                <a:cs typeface="Consolas" pitchFamily="49" charset="0"/>
              </a:rPr>
              <a:t>) {</a:t>
            </a:r>
          </a:p>
          <a:p>
            <a:pPr marL="0" indent="0">
              <a:buNone/>
            </a:pPr>
            <a:r>
              <a:rPr lang="en-US" sz="1800" dirty="0">
                <a:solidFill>
                  <a:schemeClr val="bg1"/>
                </a:solidFill>
                <a:latin typeface="Consolas" pitchFamily="49" charset="0"/>
                <a:cs typeface="Consolas" pitchFamily="49" charset="0"/>
              </a:rPr>
              <a:t>  </a:t>
            </a:r>
            <a:r>
              <a:rPr lang="en-US" sz="1800" dirty="0" err="1">
                <a:solidFill>
                  <a:schemeClr val="bg1"/>
                </a:solidFill>
                <a:latin typeface="Consolas" pitchFamily="49" charset="0"/>
                <a:cs typeface="Consolas" pitchFamily="49" charset="0"/>
              </a:rPr>
              <a:t>clapsHands</a:t>
            </a:r>
            <a:r>
              <a:rPr lang="en-US" sz="1800" dirty="0">
                <a:solidFill>
                  <a:schemeClr val="bg1"/>
                </a:solidFill>
                <a:latin typeface="Consolas" pitchFamily="49" charset="0"/>
                <a:cs typeface="Consolas" pitchFamily="49" charset="0"/>
              </a:rPr>
              <a:t>();</a:t>
            </a:r>
          </a:p>
          <a:p>
            <a:pPr marL="0" indent="0">
              <a:buNone/>
            </a:pPr>
            <a:r>
              <a:rPr lang="en-US" sz="1800" dirty="0">
                <a:solidFill>
                  <a:schemeClr val="bg1"/>
                </a:solidFill>
                <a:latin typeface="Consolas" pitchFamily="49" charset="0"/>
                <a:cs typeface="Consolas" pitchFamily="49" charset="0"/>
              </a:rPr>
              <a:t>  </a:t>
            </a:r>
            <a:r>
              <a:rPr lang="en-US" sz="1800" dirty="0" err="1">
                <a:solidFill>
                  <a:schemeClr val="bg1"/>
                </a:solidFill>
                <a:latin typeface="Consolas" pitchFamily="49" charset="0"/>
                <a:cs typeface="Consolas" pitchFamily="49" charset="0"/>
              </a:rPr>
              <a:t>chaChaCha</a:t>
            </a:r>
            <a:r>
              <a:rPr lang="en-US" sz="1800" dirty="0">
                <a:solidFill>
                  <a:schemeClr val="bg1"/>
                </a:solidFill>
                <a:latin typeface="Consolas" pitchFamily="49" charset="0"/>
                <a:cs typeface="Consolas" pitchFamily="49" charset="0"/>
              </a:rPr>
              <a:t>();</a:t>
            </a:r>
          </a:p>
          <a:p>
            <a:pPr marL="0" indent="0">
              <a:buNone/>
            </a:pPr>
            <a:r>
              <a:rPr lang="en-US" sz="1800" dirty="0">
                <a:solidFill>
                  <a:schemeClr val="bg1"/>
                </a:solidFill>
                <a:latin typeface="Consolas" pitchFamily="49" charset="0"/>
                <a:cs typeface="Consolas" pitchFamily="49" charset="0"/>
              </a:rPr>
              <a:t>} else {</a:t>
            </a:r>
          </a:p>
          <a:p>
            <a:pPr marL="0" indent="0">
              <a:buNone/>
            </a:pPr>
            <a:r>
              <a:rPr lang="en-US" sz="1800" dirty="0">
                <a:solidFill>
                  <a:schemeClr val="bg1"/>
                </a:solidFill>
                <a:latin typeface="Consolas" pitchFamily="49" charset="0"/>
                <a:cs typeface="Consolas" pitchFamily="49" charset="0"/>
              </a:rPr>
              <a:t>  </a:t>
            </a:r>
            <a:r>
              <a:rPr lang="en-US" sz="1800" dirty="0" err="1">
                <a:solidFill>
                  <a:schemeClr val="bg1"/>
                </a:solidFill>
                <a:latin typeface="Consolas" pitchFamily="49" charset="0"/>
                <a:cs typeface="Consolas" pitchFamily="49" charset="0"/>
              </a:rPr>
              <a:t>showIt</a:t>
            </a:r>
            <a:r>
              <a:rPr lang="en-US" sz="1800" dirty="0">
                <a:solidFill>
                  <a:schemeClr val="bg1"/>
                </a:solidFill>
                <a:latin typeface="Consolas" pitchFamily="49" charset="0"/>
                <a:cs typeface="Consolas" pitchFamily="49" charset="0"/>
              </a:rPr>
              <a:t>();</a:t>
            </a:r>
          </a:p>
          <a:p>
            <a:pPr marL="0" indent="0">
              <a:buNone/>
            </a:pPr>
            <a:r>
              <a:rPr lang="en-US" sz="1800" dirty="0">
                <a:solidFill>
                  <a:schemeClr val="bg1"/>
                </a:solidFill>
                <a:latin typeface="Consolas" pitchFamily="49" charset="0"/>
                <a:cs typeface="Consolas" pitchFamily="49" charset="0"/>
              </a:rPr>
              <a:t>}</a:t>
            </a:r>
          </a:p>
          <a:p>
            <a:pPr marL="0" indent="0">
              <a:buNone/>
            </a:pPr>
            <a:r>
              <a:rPr lang="en-US" sz="1800" dirty="0">
                <a:solidFill>
                  <a:schemeClr val="bg1"/>
                </a:solidFill>
                <a:latin typeface="Consolas" pitchFamily="49" charset="0"/>
                <a:cs typeface="Consolas" pitchFamily="49" charset="0"/>
              </a:rPr>
              <a:t>lunch = </a:t>
            </a:r>
            <a:r>
              <a:rPr lang="en-US" sz="1800" dirty="0" err="1">
                <a:solidFill>
                  <a:schemeClr val="bg1"/>
                </a:solidFill>
                <a:latin typeface="Consolas" pitchFamily="49" charset="0"/>
                <a:cs typeface="Consolas" pitchFamily="49" charset="0"/>
              </a:rPr>
              <a:t>friday</a:t>
            </a:r>
            <a:r>
              <a:rPr lang="en-US" sz="1800" dirty="0">
                <a:solidFill>
                  <a:schemeClr val="bg1"/>
                </a:solidFill>
                <a:latin typeface="Consolas" pitchFamily="49" charset="0"/>
                <a:cs typeface="Consolas" pitchFamily="49" charset="0"/>
              </a:rPr>
              <a:t> ? water : </a:t>
            </a:r>
            <a:r>
              <a:rPr lang="en-US" sz="1800" dirty="0" err="1">
                <a:solidFill>
                  <a:schemeClr val="bg1"/>
                </a:solidFill>
                <a:latin typeface="Consolas" pitchFamily="49" charset="0"/>
                <a:cs typeface="Consolas" pitchFamily="49" charset="0"/>
              </a:rPr>
              <a:t>redBull</a:t>
            </a:r>
            <a:r>
              <a:rPr lang="en-US" sz="1800" dirty="0">
                <a:solidFill>
                  <a:schemeClr val="bg1"/>
                </a:solidFill>
                <a:latin typeface="Consolas" pitchFamily="49" charset="0"/>
                <a:cs typeface="Consolas" pitchFamily="49" charset="0"/>
              </a:rPr>
              <a:t>;</a:t>
            </a:r>
          </a:p>
          <a:p>
            <a:pPr marL="0" indent="0">
              <a:buNone/>
            </a:pPr>
            <a:r>
              <a:rPr lang="en-US" sz="1800" dirty="0" smtClean="0">
                <a:solidFill>
                  <a:schemeClr val="bg1"/>
                </a:solidFill>
                <a:latin typeface="Consolas" pitchFamily="49" charset="0"/>
                <a:cs typeface="Consolas" pitchFamily="49" charset="0"/>
              </a:rPr>
              <a:t>Options || (options </a:t>
            </a:r>
            <a:r>
              <a:rPr lang="en-US" sz="1800" dirty="0">
                <a:solidFill>
                  <a:schemeClr val="bg1"/>
                </a:solidFill>
                <a:latin typeface="Consolas" pitchFamily="49" charset="0"/>
                <a:cs typeface="Consolas" pitchFamily="49" charset="0"/>
              </a:rPr>
              <a:t>= defaults</a:t>
            </a:r>
            <a:r>
              <a:rPr lang="en-US" sz="1800" dirty="0" smtClean="0">
                <a:solidFill>
                  <a:schemeClr val="bg1"/>
                </a:solidFill>
                <a:latin typeface="Consolas" pitchFamily="49" charset="0"/>
                <a:cs typeface="Consolas" pitchFamily="49" charset="0"/>
              </a:rPr>
              <a:t>);</a:t>
            </a:r>
          </a:p>
          <a:p>
            <a:pPr marL="0" indent="0">
              <a:buNone/>
            </a:pPr>
            <a:endParaRPr lang="en-US" sz="1800" dirty="0">
              <a:solidFill>
                <a:schemeClr val="bg1"/>
              </a:solidFill>
              <a:latin typeface="Consolas" pitchFamily="49" charset="0"/>
              <a:cs typeface="Consolas" pitchFamily="49" charset="0"/>
            </a:endParaRPr>
          </a:p>
        </p:txBody>
      </p:sp>
      <p:cxnSp>
        <p:nvCxnSpPr>
          <p:cNvPr id="13" name="Curved Connector 12"/>
          <p:cNvCxnSpPr/>
          <p:nvPr/>
        </p:nvCxnSpPr>
        <p:spPr>
          <a:xfrm>
            <a:off x="3619500" y="2438400"/>
            <a:ext cx="1257300" cy="533400"/>
          </a:xfrm>
          <a:prstGeom prst="curvedConnector3">
            <a:avLst>
              <a:gd name="adj1" fmla="val 50000"/>
            </a:avLst>
          </a:prstGeom>
          <a:ln w="76200">
            <a:solidFill>
              <a:schemeClr val="accent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 name="Slide Number Placeholder 1"/>
          <p:cNvSpPr>
            <a:spLocks noGrp="1"/>
          </p:cNvSpPr>
          <p:nvPr>
            <p:ph type="sldNum" sz="quarter" idx="12"/>
          </p:nvPr>
        </p:nvSpPr>
        <p:spPr/>
        <p:txBody>
          <a:bodyPr/>
          <a:lstStyle/>
          <a:p>
            <a:fld id="{D1DD3D2D-3457-4AE7-8067-8EDDEBEFF28A}" type="slidenum">
              <a:rPr lang="en-US" smtClean="0"/>
              <a:pPr/>
              <a:t>39</a:t>
            </a:fld>
            <a:endParaRPr lang="en-US"/>
          </a:p>
        </p:txBody>
      </p:sp>
    </p:spTree>
    <p:extLst>
      <p:ext uri="{BB962C8B-B14F-4D97-AF65-F5344CB8AC3E}">
        <p14:creationId xmlns:p14="http://schemas.microsoft.com/office/powerpoint/2010/main" val="106150460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xEl>
                                              <p:pRg st="0" end="0"/>
                                            </p:txEl>
                                          </p:spTgt>
                                        </p:tgtEl>
                                        <p:attrNameLst>
                                          <p:attrName>style.visibility</p:attrName>
                                        </p:attrNameLst>
                                      </p:cBhvr>
                                      <p:to>
                                        <p:strVal val="visible"/>
                                      </p:to>
                                    </p:set>
                                    <p:animEffect transition="in" filter="fade">
                                      <p:cBhvr>
                                        <p:cTn id="10" dur="500"/>
                                        <p:tgtEl>
                                          <p:spTgt spid="11">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animEffect transition="in" filter="fade">
                                      <p:cBhvr>
                                        <p:cTn id="13" dur="500"/>
                                        <p:tgtEl>
                                          <p:spTgt spid="11">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xEl>
                                              <p:pRg st="2" end="2"/>
                                            </p:txEl>
                                          </p:spTgt>
                                        </p:tgtEl>
                                        <p:attrNameLst>
                                          <p:attrName>style.visibility</p:attrName>
                                        </p:attrNameLst>
                                      </p:cBhvr>
                                      <p:to>
                                        <p:strVal val="visible"/>
                                      </p:to>
                                    </p:set>
                                    <p:animEffect transition="in" filter="fade">
                                      <p:cBhvr>
                                        <p:cTn id="16" dur="500"/>
                                        <p:tgtEl>
                                          <p:spTgt spid="11">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animEffect transition="in" filter="fade">
                                      <p:cBhvr>
                                        <p:cTn id="19" dur="500"/>
                                        <p:tgtEl>
                                          <p:spTgt spid="11">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xEl>
                                              <p:pRg st="4" end="4"/>
                                            </p:txEl>
                                          </p:spTgt>
                                        </p:tgtEl>
                                        <p:attrNameLst>
                                          <p:attrName>style.visibility</p:attrName>
                                        </p:attrNameLst>
                                      </p:cBhvr>
                                      <p:to>
                                        <p:strVal val="visible"/>
                                      </p:to>
                                    </p:set>
                                    <p:animEffect transition="in" filter="fade">
                                      <p:cBhvr>
                                        <p:cTn id="22" dur="500"/>
                                        <p:tgtEl>
                                          <p:spTgt spid="11">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
                                            <p:txEl>
                                              <p:pRg st="5" end="5"/>
                                            </p:txEl>
                                          </p:spTgt>
                                        </p:tgtEl>
                                        <p:attrNameLst>
                                          <p:attrName>style.visibility</p:attrName>
                                        </p:attrNameLst>
                                      </p:cBhvr>
                                      <p:to>
                                        <p:strVal val="visible"/>
                                      </p:to>
                                    </p:set>
                                    <p:animEffect transition="in" filter="fade">
                                      <p:cBhvr>
                                        <p:cTn id="25" dur="500"/>
                                        <p:tgtEl>
                                          <p:spTgt spid="11">
                                            <p:txEl>
                                              <p:pRg st="5" end="5"/>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xEl>
                                              <p:pRg st="6" end="6"/>
                                            </p:txEl>
                                          </p:spTgt>
                                        </p:tgtEl>
                                        <p:attrNameLst>
                                          <p:attrName>style.visibility</p:attrName>
                                        </p:attrNameLst>
                                      </p:cBhvr>
                                      <p:to>
                                        <p:strVal val="visible"/>
                                      </p:to>
                                    </p:set>
                                    <p:animEffect transition="in" filter="fade">
                                      <p:cBhvr>
                                        <p:cTn id="28" dur="500"/>
                                        <p:tgtEl>
                                          <p:spTgt spid="11">
                                            <p:txEl>
                                              <p:pRg st="6" end="6"/>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1">
                                            <p:txEl>
                                              <p:pRg st="7" end="7"/>
                                            </p:txEl>
                                          </p:spTgt>
                                        </p:tgtEl>
                                        <p:attrNameLst>
                                          <p:attrName>style.visibility</p:attrName>
                                        </p:attrNameLst>
                                      </p:cBhvr>
                                      <p:to>
                                        <p:strVal val="visible"/>
                                      </p:to>
                                    </p:set>
                                    <p:animEffect transition="in" filter="fade">
                                      <p:cBhvr>
                                        <p:cTn id="31" dur="500"/>
                                        <p:tgtEl>
                                          <p:spTgt spid="11">
                                            <p:txEl>
                                              <p:pRg st="7" end="7"/>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xEl>
                                              <p:pRg st="8" end="8"/>
                                            </p:txEl>
                                          </p:spTgt>
                                        </p:tgtEl>
                                        <p:attrNameLst>
                                          <p:attrName>style.visibility</p:attrName>
                                        </p:attrNameLst>
                                      </p:cBhvr>
                                      <p:to>
                                        <p:strVal val="visible"/>
                                      </p:to>
                                    </p:set>
                                    <p:animEffect transition="in" filter="fade">
                                      <p:cBhvr>
                                        <p:cTn id="34" dur="500"/>
                                        <p:tgtEl>
                                          <p:spTgt spid="11">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1">
                                            <p:txEl>
                                              <p:pRg st="9" end="9"/>
                                            </p:txEl>
                                          </p:spTgt>
                                        </p:tgtEl>
                                        <p:attrNameLst>
                                          <p:attrName>style.visibility</p:attrName>
                                        </p:attrNameLst>
                                      </p:cBhvr>
                                      <p:to>
                                        <p:strVal val="visible"/>
                                      </p:to>
                                    </p:set>
                                    <p:animEffect transition="in" filter="fade">
                                      <p:cBhvr>
                                        <p:cTn id="37" dur="500"/>
                                        <p:tgtEl>
                                          <p:spTgt spid="11">
                                            <p:txEl>
                                              <p:pRg st="9" end="9"/>
                                            </p:txEl>
                                          </p:spTgt>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
                                            <p:txEl>
                                              <p:pRg st="10" end="10"/>
                                            </p:txEl>
                                          </p:spTgt>
                                        </p:tgtEl>
                                        <p:attrNameLst>
                                          <p:attrName>style.visibility</p:attrName>
                                        </p:attrNameLst>
                                      </p:cBhvr>
                                      <p:to>
                                        <p:strVal val="visible"/>
                                      </p:to>
                                    </p:set>
                                    <p:animEffect transition="in" filter="fade">
                                      <p:cBhvr>
                                        <p:cTn id="40" dur="500"/>
                                        <p:tgtEl>
                                          <p:spTgt spid="11">
                                            <p:txEl>
                                              <p:pRg st="10" end="1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1">
                                            <p:txEl>
                                              <p:pRg st="11" end="11"/>
                                            </p:txEl>
                                          </p:spTgt>
                                        </p:tgtEl>
                                        <p:attrNameLst>
                                          <p:attrName>style.visibility</p:attrName>
                                        </p:attrNameLst>
                                      </p:cBhvr>
                                      <p:to>
                                        <p:strVal val="visible"/>
                                      </p:to>
                                    </p:set>
                                    <p:animEffect transition="in" filter="fade">
                                      <p:cBhvr>
                                        <p:cTn id="43" dur="500"/>
                                        <p:tgtEl>
                                          <p:spTgt spid="11">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0" y="274638"/>
            <a:ext cx="3352800" cy="1143000"/>
          </a:xfrm>
        </p:spPr>
        <p:txBody>
          <a:bodyPr>
            <a:normAutofit/>
          </a:bodyPr>
          <a:lstStyle/>
          <a:p>
            <a:pPr lvl="0"/>
            <a:r>
              <a:rPr lang="en-US" sz="4000" b="1" dirty="0" smtClean="0">
                <a:solidFill>
                  <a:schemeClr val="bg1"/>
                </a:solidFill>
              </a:rPr>
              <a:t>My Book</a:t>
            </a:r>
            <a:endParaRPr lang="en-US" sz="6600" dirty="0"/>
          </a:p>
        </p:txBody>
      </p:sp>
      <p:sp>
        <p:nvSpPr>
          <p:cNvPr id="4" name="Slide Number Placeholder 3"/>
          <p:cNvSpPr>
            <a:spLocks noGrp="1"/>
          </p:cNvSpPr>
          <p:nvPr>
            <p:ph type="sldNum" sz="quarter" idx="12"/>
          </p:nvPr>
        </p:nvSpPr>
        <p:spPr/>
        <p:txBody>
          <a:bodyPr/>
          <a:lstStyle/>
          <a:p>
            <a:fld id="{D1DD3D2D-3457-4AE7-8067-8EDDEBEFF28A}" type="slidenum">
              <a:rPr lang="en-US" smtClean="0"/>
              <a:pPr/>
              <a:t>4</a:t>
            </a:fld>
            <a:endParaRPr lang="en-US"/>
          </a:p>
        </p:txBody>
      </p:sp>
      <p:sp>
        <p:nvSpPr>
          <p:cNvPr id="5" name="Content Placeholder 4"/>
          <p:cNvSpPr>
            <a:spLocks noGrp="1"/>
          </p:cNvSpPr>
          <p:nvPr>
            <p:ph idx="1"/>
          </p:nvPr>
        </p:nvSpPr>
        <p:spPr>
          <a:xfrm>
            <a:off x="5257800" y="1600200"/>
            <a:ext cx="3429000" cy="4525963"/>
          </a:xfrm>
        </p:spPr>
        <p:txBody>
          <a:bodyPr>
            <a:normAutofit/>
          </a:bodyPr>
          <a:lstStyle/>
          <a:p>
            <a:pPr marL="0" indent="0" algn="ctr">
              <a:buNone/>
            </a:pPr>
            <a:r>
              <a:rPr lang="en-US" sz="2400" dirty="0" smtClean="0"/>
              <a:t>http</a:t>
            </a:r>
            <a:r>
              <a:rPr lang="en-US" sz="2400" dirty="0"/>
              <a:t>://</a:t>
            </a:r>
            <a:r>
              <a:rPr lang="en-US" sz="2400" dirty="0" err="1"/>
              <a:t>bit.ly</a:t>
            </a:r>
            <a:r>
              <a:rPr lang="en-US" sz="2400" dirty="0"/>
              <a:t>/Win8Book</a:t>
            </a:r>
          </a:p>
        </p:txBody>
      </p:sp>
      <p:pic>
        <p:nvPicPr>
          <p:cNvPr id="10" name="Picture 9"/>
          <p:cNvPicPr>
            <a:picLocks noChangeAspect="1"/>
          </p:cNvPicPr>
          <p:nvPr/>
        </p:nvPicPr>
        <p:blipFill>
          <a:blip r:embed="rId3"/>
          <a:stretch>
            <a:fillRect/>
          </a:stretch>
        </p:blipFill>
        <p:spPr>
          <a:xfrm>
            <a:off x="304800" y="228600"/>
            <a:ext cx="4803251" cy="6266170"/>
          </a:xfrm>
          <a:prstGeom prst="rect">
            <a:avLst/>
          </a:prstGeom>
        </p:spPr>
      </p:pic>
    </p:spTree>
    <p:extLst>
      <p:ext uri="{BB962C8B-B14F-4D97-AF65-F5344CB8AC3E}">
        <p14:creationId xmlns:p14="http://schemas.microsoft.com/office/powerpoint/2010/main" val="404647952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Operators and Aliases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807738952"/>
              </p:ext>
            </p:extLst>
          </p:nvPr>
        </p:nvGraphicFramePr>
        <p:xfrm>
          <a:off x="1524000" y="1397000"/>
          <a:ext cx="6096000" cy="5029200"/>
        </p:xfrm>
        <a:graphic>
          <a:graphicData uri="http://schemas.openxmlformats.org/drawingml/2006/table">
            <a:tbl>
              <a:tblPr firstRow="1" bandRow="1">
                <a:tableStyleId>{93296810-A885-4BE3-A3E7-6D5BEEA58F35}</a:tableStyleId>
              </a:tblPr>
              <a:tblGrid>
                <a:gridCol w="3048000"/>
                <a:gridCol w="3048000"/>
              </a:tblGrid>
              <a:tr h="370840">
                <a:tc>
                  <a:txBody>
                    <a:bodyPr/>
                    <a:lstStyle/>
                    <a:p>
                      <a:pPr algn="ctr"/>
                      <a:r>
                        <a:rPr lang="en-US" sz="2400" b="1" dirty="0" smtClean="0"/>
                        <a:t>CoffeeScript</a:t>
                      </a:r>
                      <a:endParaRPr lang="en-US" sz="2400" b="1" dirty="0"/>
                    </a:p>
                  </a:txBody>
                  <a:tcPr/>
                </a:tc>
                <a:tc>
                  <a:txBody>
                    <a:bodyPr/>
                    <a:lstStyle/>
                    <a:p>
                      <a:pPr algn="ctr"/>
                      <a:r>
                        <a:rPr lang="en-US" sz="2400" b="1" dirty="0" smtClean="0"/>
                        <a:t>JavaScript</a:t>
                      </a:r>
                      <a:endParaRPr lang="en-US" sz="2400" b="1" dirty="0"/>
                    </a:p>
                  </a:txBody>
                  <a:tcPr/>
                </a:tc>
              </a:tr>
              <a:tr h="370840">
                <a:tc>
                  <a:txBody>
                    <a:bodyPr/>
                    <a:lstStyle/>
                    <a:p>
                      <a:pPr algn="ctr"/>
                      <a:r>
                        <a:rPr lang="en-US" sz="2400" b="1" dirty="0" smtClean="0"/>
                        <a:t>is, ==</a:t>
                      </a:r>
                      <a:endParaRPr lang="en-US" sz="2400" b="1" dirty="0"/>
                    </a:p>
                  </a:txBody>
                  <a:tcPr/>
                </a:tc>
                <a:tc>
                  <a:txBody>
                    <a:bodyPr/>
                    <a:lstStyle/>
                    <a:p>
                      <a:pPr algn="ctr"/>
                      <a:r>
                        <a:rPr lang="en-US" sz="2400" b="1" dirty="0" smtClean="0"/>
                        <a:t>===</a:t>
                      </a:r>
                      <a:endParaRPr lang="en-US" sz="2400" b="1" dirty="0"/>
                    </a:p>
                  </a:txBody>
                  <a:tcPr/>
                </a:tc>
              </a:tr>
              <a:tr h="370840">
                <a:tc>
                  <a:txBody>
                    <a:bodyPr/>
                    <a:lstStyle/>
                    <a:p>
                      <a:pPr algn="ctr"/>
                      <a:r>
                        <a:rPr lang="en-US" sz="2400" b="1" dirty="0" err="1" smtClean="0"/>
                        <a:t>isnt</a:t>
                      </a:r>
                      <a:r>
                        <a:rPr lang="en-US" sz="2400" b="1" dirty="0" smtClean="0"/>
                        <a:t>, !=</a:t>
                      </a:r>
                      <a:endParaRPr lang="en-US" sz="2400" b="1" dirty="0"/>
                    </a:p>
                  </a:txBody>
                  <a:tcPr/>
                </a:tc>
                <a:tc>
                  <a:txBody>
                    <a:bodyPr/>
                    <a:lstStyle/>
                    <a:p>
                      <a:pPr algn="ctr"/>
                      <a:r>
                        <a:rPr lang="en-US" sz="2400" b="1" dirty="0" smtClean="0"/>
                        <a:t>!==</a:t>
                      </a:r>
                      <a:endParaRPr lang="en-US" sz="2400" b="1" dirty="0"/>
                    </a:p>
                  </a:txBody>
                  <a:tcPr/>
                </a:tc>
              </a:tr>
              <a:tr h="370840">
                <a:tc>
                  <a:txBody>
                    <a:bodyPr/>
                    <a:lstStyle/>
                    <a:p>
                      <a:pPr algn="ctr"/>
                      <a:r>
                        <a:rPr lang="en-US" sz="2400" b="1" dirty="0" smtClean="0"/>
                        <a:t>not</a:t>
                      </a:r>
                      <a:endParaRPr lang="en-US" sz="2400" b="1" dirty="0"/>
                    </a:p>
                  </a:txBody>
                  <a:tcPr/>
                </a:tc>
                <a:tc>
                  <a:txBody>
                    <a:bodyPr/>
                    <a:lstStyle/>
                    <a:p>
                      <a:pPr algn="ctr"/>
                      <a:r>
                        <a:rPr lang="en-US" sz="2400" b="1" dirty="0" smtClean="0"/>
                        <a:t>!</a:t>
                      </a:r>
                      <a:endParaRPr lang="en-US" sz="2400" b="1" dirty="0"/>
                    </a:p>
                  </a:txBody>
                  <a:tcPr/>
                </a:tc>
              </a:tr>
              <a:tr h="370840">
                <a:tc>
                  <a:txBody>
                    <a:bodyPr/>
                    <a:lstStyle/>
                    <a:p>
                      <a:pPr algn="ctr"/>
                      <a:r>
                        <a:rPr lang="en-US" sz="2400" b="1" dirty="0" smtClean="0"/>
                        <a:t>and</a:t>
                      </a:r>
                      <a:endParaRPr lang="en-US" sz="2400" b="1" dirty="0"/>
                    </a:p>
                  </a:txBody>
                  <a:tcPr/>
                </a:tc>
                <a:tc>
                  <a:txBody>
                    <a:bodyPr/>
                    <a:lstStyle/>
                    <a:p>
                      <a:pPr algn="ctr"/>
                      <a:r>
                        <a:rPr lang="en-US" sz="2400" b="1" dirty="0" smtClean="0"/>
                        <a:t>&amp;&amp;</a:t>
                      </a:r>
                      <a:endParaRPr lang="en-US" sz="2400" b="1" dirty="0"/>
                    </a:p>
                  </a:txBody>
                  <a:tcPr/>
                </a:tc>
              </a:tr>
              <a:tr h="370840">
                <a:tc>
                  <a:txBody>
                    <a:bodyPr/>
                    <a:lstStyle/>
                    <a:p>
                      <a:pPr algn="ctr"/>
                      <a:r>
                        <a:rPr lang="en-US" sz="2400" b="1" dirty="0" smtClean="0"/>
                        <a:t>or</a:t>
                      </a:r>
                      <a:endParaRPr lang="en-US" sz="2400" b="1" dirty="0"/>
                    </a:p>
                  </a:txBody>
                  <a:tcPr/>
                </a:tc>
                <a:tc>
                  <a:txBody>
                    <a:bodyPr/>
                    <a:lstStyle/>
                    <a:p>
                      <a:pPr algn="ctr"/>
                      <a:r>
                        <a:rPr lang="en-US" sz="2400" b="1" dirty="0" smtClean="0"/>
                        <a:t>||</a:t>
                      </a:r>
                      <a:endParaRPr lang="en-US" sz="2400" b="1" dirty="0"/>
                    </a:p>
                  </a:txBody>
                  <a:tcPr/>
                </a:tc>
              </a:tr>
              <a:tr h="370840">
                <a:tc>
                  <a:txBody>
                    <a:bodyPr/>
                    <a:lstStyle/>
                    <a:p>
                      <a:pPr algn="ctr"/>
                      <a:r>
                        <a:rPr lang="en-US" sz="2400" b="1" dirty="0" smtClean="0"/>
                        <a:t>true, yes, on</a:t>
                      </a:r>
                    </a:p>
                  </a:txBody>
                  <a:tcPr/>
                </a:tc>
                <a:tc>
                  <a:txBody>
                    <a:bodyPr/>
                    <a:lstStyle/>
                    <a:p>
                      <a:pPr algn="ctr"/>
                      <a:r>
                        <a:rPr lang="en-US" sz="2400" b="1" dirty="0" smtClean="0"/>
                        <a:t>true</a:t>
                      </a:r>
                      <a:endParaRPr lang="en-US" sz="2400" b="1" dirty="0"/>
                    </a:p>
                  </a:txBody>
                  <a:tcPr/>
                </a:tc>
              </a:tr>
              <a:tr h="370840">
                <a:tc>
                  <a:txBody>
                    <a:bodyPr/>
                    <a:lstStyle/>
                    <a:p>
                      <a:pPr algn="ctr"/>
                      <a:r>
                        <a:rPr lang="en-US" sz="2400" b="1" dirty="0" smtClean="0"/>
                        <a:t>false, no, off</a:t>
                      </a:r>
                      <a:endParaRPr lang="en-US" sz="2400" b="1" dirty="0"/>
                    </a:p>
                  </a:txBody>
                  <a:tcPr/>
                </a:tc>
                <a:tc>
                  <a:txBody>
                    <a:bodyPr/>
                    <a:lstStyle/>
                    <a:p>
                      <a:pPr algn="ctr"/>
                      <a:r>
                        <a:rPr lang="en-US" sz="2400" b="1" dirty="0" smtClean="0"/>
                        <a:t>false</a:t>
                      </a:r>
                      <a:endParaRPr lang="en-US" sz="2400" b="1" dirty="0"/>
                    </a:p>
                  </a:txBody>
                  <a:tcPr/>
                </a:tc>
              </a:tr>
              <a:tr h="370840">
                <a:tc>
                  <a:txBody>
                    <a:bodyPr/>
                    <a:lstStyle/>
                    <a:p>
                      <a:pPr algn="ctr"/>
                      <a:r>
                        <a:rPr lang="en-US" sz="2400" b="1" dirty="0" smtClean="0"/>
                        <a:t>@, this</a:t>
                      </a:r>
                      <a:endParaRPr lang="en-US" sz="2400" b="1" dirty="0"/>
                    </a:p>
                  </a:txBody>
                  <a:tcPr/>
                </a:tc>
                <a:tc>
                  <a:txBody>
                    <a:bodyPr/>
                    <a:lstStyle/>
                    <a:p>
                      <a:pPr algn="ctr"/>
                      <a:r>
                        <a:rPr lang="en-US" sz="2400" b="1" dirty="0" smtClean="0"/>
                        <a:t>this</a:t>
                      </a:r>
                      <a:endParaRPr lang="en-US" sz="2400" b="1" dirty="0"/>
                    </a:p>
                  </a:txBody>
                  <a:tcPr/>
                </a:tc>
              </a:tr>
              <a:tr h="370840">
                <a:tc>
                  <a:txBody>
                    <a:bodyPr/>
                    <a:lstStyle/>
                    <a:p>
                      <a:pPr algn="ctr"/>
                      <a:r>
                        <a:rPr lang="en-US" sz="2400" b="1" dirty="0" smtClean="0"/>
                        <a:t>of</a:t>
                      </a:r>
                      <a:endParaRPr lang="en-US" sz="2400" b="1" dirty="0"/>
                    </a:p>
                  </a:txBody>
                  <a:tcPr/>
                </a:tc>
                <a:tc>
                  <a:txBody>
                    <a:bodyPr/>
                    <a:lstStyle/>
                    <a:p>
                      <a:pPr algn="ctr"/>
                      <a:r>
                        <a:rPr lang="en-US" sz="2400" b="1" dirty="0" smtClean="0"/>
                        <a:t>in</a:t>
                      </a:r>
                      <a:endParaRPr lang="en-US" sz="2400" b="1" dirty="0"/>
                    </a:p>
                  </a:txBody>
                  <a:tcPr/>
                </a:tc>
              </a:tr>
              <a:tr h="370840">
                <a:tc>
                  <a:txBody>
                    <a:bodyPr/>
                    <a:lstStyle/>
                    <a:p>
                      <a:pPr algn="ctr"/>
                      <a:r>
                        <a:rPr lang="en-US" sz="2400" b="1" dirty="0" smtClean="0"/>
                        <a:t>in</a:t>
                      </a:r>
                      <a:endParaRPr lang="en-US" sz="2400" b="1" dirty="0"/>
                    </a:p>
                  </a:txBody>
                  <a:tcPr/>
                </a:tc>
                <a:tc>
                  <a:txBody>
                    <a:bodyPr/>
                    <a:lstStyle/>
                    <a:p>
                      <a:pPr algn="ctr"/>
                      <a:r>
                        <a:rPr lang="en-US" sz="2400" b="0" i="1" dirty="0" smtClean="0"/>
                        <a:t>no equivalent</a:t>
                      </a:r>
                      <a:endParaRPr lang="en-US" sz="2400" b="0" i="1" dirty="0"/>
                    </a:p>
                  </a:txBody>
                  <a:tcPr/>
                </a:tc>
              </a:tr>
            </a:tbl>
          </a:graphicData>
        </a:graphic>
      </p:graphicFrame>
      <p:sp>
        <p:nvSpPr>
          <p:cNvPr id="3" name="Slide Number Placeholder 2"/>
          <p:cNvSpPr>
            <a:spLocks noGrp="1"/>
          </p:cNvSpPr>
          <p:nvPr>
            <p:ph type="sldNum" sz="quarter" idx="12"/>
          </p:nvPr>
        </p:nvSpPr>
        <p:spPr/>
        <p:txBody>
          <a:bodyPr/>
          <a:lstStyle/>
          <a:p>
            <a:fld id="{D1DD3D2D-3457-4AE7-8067-8EDDEBEFF28A}" type="slidenum">
              <a:rPr lang="en-US" smtClean="0"/>
              <a:pPr/>
              <a:t>40</a:t>
            </a:fld>
            <a:endParaRPr lang="en-US"/>
          </a:p>
        </p:txBody>
      </p:sp>
    </p:spTree>
    <p:extLst>
      <p:ext uri="{BB962C8B-B14F-4D97-AF65-F5344CB8AC3E}">
        <p14:creationId xmlns:p14="http://schemas.microsoft.com/office/powerpoint/2010/main" val="94138469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t>Why?</a:t>
            </a:r>
            <a:endParaRPr lang="en-US" sz="5400" dirty="0"/>
          </a:p>
        </p:txBody>
      </p:sp>
      <p:sp>
        <p:nvSpPr>
          <p:cNvPr id="3" name="Text Placeholder 2"/>
          <p:cNvSpPr>
            <a:spLocks noGrp="1"/>
          </p:cNvSpPr>
          <p:nvPr>
            <p:ph type="body" idx="1"/>
          </p:nvPr>
        </p:nvSpPr>
        <p:spPr/>
        <p:txBody>
          <a:bodyPr>
            <a:normAutofit/>
          </a:bodyPr>
          <a:lstStyle/>
          <a:p>
            <a:pPr lvl="0"/>
            <a:r>
              <a:rPr lang="en-US" sz="3200" dirty="0" smtClean="0"/>
              <a:t>Why use CoffeeScript?</a:t>
            </a:r>
            <a:endParaRPr lang="en-US" sz="3200" dirty="0" smtClean="0"/>
          </a:p>
        </p:txBody>
      </p:sp>
      <p:sp>
        <p:nvSpPr>
          <p:cNvPr id="4" name="Slide Number Placeholder 3"/>
          <p:cNvSpPr>
            <a:spLocks noGrp="1"/>
          </p:cNvSpPr>
          <p:nvPr>
            <p:ph type="sldNum" sz="quarter" idx="12"/>
          </p:nvPr>
        </p:nvSpPr>
        <p:spPr/>
        <p:txBody>
          <a:bodyPr/>
          <a:lstStyle/>
          <a:p>
            <a:fld id="{D1DD3D2D-3457-4AE7-8067-8EDDEBEFF28A}" type="slidenum">
              <a:rPr lang="en-US" smtClean="0"/>
              <a:pPr/>
              <a:t>41</a:t>
            </a:fld>
            <a:endParaRPr lang="en-US"/>
          </a:p>
        </p:txBody>
      </p:sp>
    </p:spTree>
    <p:extLst>
      <p:ext uri="{BB962C8B-B14F-4D97-AF65-F5344CB8AC3E}">
        <p14:creationId xmlns:p14="http://schemas.microsoft.com/office/powerpoint/2010/main" val="962123815"/>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t>Pros and Cons</a:t>
            </a:r>
            <a:endParaRPr lang="en-US" sz="5400" dirty="0"/>
          </a:p>
        </p:txBody>
      </p:sp>
      <p:sp>
        <p:nvSpPr>
          <p:cNvPr id="3" name="Text Placeholder 2"/>
          <p:cNvSpPr>
            <a:spLocks noGrp="1"/>
          </p:cNvSpPr>
          <p:nvPr>
            <p:ph type="body" idx="1"/>
          </p:nvPr>
        </p:nvSpPr>
        <p:spPr/>
        <p:txBody>
          <a:bodyPr>
            <a:normAutofit/>
          </a:bodyPr>
          <a:lstStyle/>
          <a:p>
            <a:pPr lvl="0"/>
            <a:r>
              <a:rPr lang="en-US" sz="3200" dirty="0" smtClean="0"/>
              <a:t>Why?</a:t>
            </a:r>
            <a:endParaRPr lang="en-US" sz="3200" dirty="0" smtClean="0"/>
          </a:p>
        </p:txBody>
      </p:sp>
      <p:sp>
        <p:nvSpPr>
          <p:cNvPr id="4" name="Slide Number Placeholder 3"/>
          <p:cNvSpPr>
            <a:spLocks noGrp="1"/>
          </p:cNvSpPr>
          <p:nvPr>
            <p:ph type="sldNum" sz="quarter" idx="12"/>
          </p:nvPr>
        </p:nvSpPr>
        <p:spPr/>
        <p:txBody>
          <a:bodyPr/>
          <a:lstStyle/>
          <a:p>
            <a:fld id="{D1DD3D2D-3457-4AE7-8067-8EDDEBEFF28A}" type="slidenum">
              <a:rPr lang="en-US" smtClean="0"/>
              <a:pPr/>
              <a:t>42</a:t>
            </a:fld>
            <a:endParaRPr lang="en-US"/>
          </a:p>
        </p:txBody>
      </p:sp>
    </p:spTree>
    <p:extLst>
      <p:ext uri="{BB962C8B-B14F-4D97-AF65-F5344CB8AC3E}">
        <p14:creationId xmlns:p14="http://schemas.microsoft.com/office/powerpoint/2010/main" val="3311387325"/>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a:t>
            </a:r>
            <a:endParaRPr lang="en-US" dirty="0"/>
          </a:p>
        </p:txBody>
      </p:sp>
      <p:sp>
        <p:nvSpPr>
          <p:cNvPr id="3" name="Text Placeholder 2"/>
          <p:cNvSpPr>
            <a:spLocks noGrp="1"/>
          </p:cNvSpPr>
          <p:nvPr>
            <p:ph type="body" idx="1"/>
          </p:nvPr>
        </p:nvSpPr>
        <p:spPr/>
        <p:txBody>
          <a:bodyPr>
            <a:normAutofit/>
          </a:bodyPr>
          <a:lstStyle/>
          <a:p>
            <a:r>
              <a:rPr lang="en-US" sz="3200" dirty="0" smtClean="0"/>
              <a:t>More succinct code</a:t>
            </a:r>
          </a:p>
        </p:txBody>
      </p:sp>
      <p:pic>
        <p:nvPicPr>
          <p:cNvPr id="1638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67000" y="319413"/>
            <a:ext cx="6142832" cy="32203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lide Number Placeholder 3"/>
          <p:cNvSpPr>
            <a:spLocks noGrp="1"/>
          </p:cNvSpPr>
          <p:nvPr>
            <p:ph type="sldNum" sz="quarter" idx="12"/>
          </p:nvPr>
        </p:nvSpPr>
        <p:spPr/>
        <p:txBody>
          <a:bodyPr/>
          <a:lstStyle/>
          <a:p>
            <a:fld id="{D1DD3D2D-3457-4AE7-8067-8EDDEBEFF28A}" type="slidenum">
              <a:rPr lang="en-US" smtClean="0"/>
              <a:pPr/>
              <a:t>43</a:t>
            </a:fld>
            <a:endParaRPr lang="en-US"/>
          </a:p>
        </p:txBody>
      </p:sp>
    </p:spTree>
    <p:extLst>
      <p:ext uri="{BB962C8B-B14F-4D97-AF65-F5344CB8AC3E}">
        <p14:creationId xmlns:p14="http://schemas.microsoft.com/office/powerpoint/2010/main" val="30287148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a:t>
            </a:r>
            <a:endParaRPr lang="en-US" dirty="0"/>
          </a:p>
        </p:txBody>
      </p:sp>
      <p:sp>
        <p:nvSpPr>
          <p:cNvPr id="3" name="Text Placeholder 2"/>
          <p:cNvSpPr>
            <a:spLocks noGrp="1"/>
          </p:cNvSpPr>
          <p:nvPr>
            <p:ph type="body" idx="1"/>
          </p:nvPr>
        </p:nvSpPr>
        <p:spPr/>
        <p:txBody>
          <a:bodyPr>
            <a:normAutofit/>
          </a:bodyPr>
          <a:lstStyle/>
          <a:p>
            <a:r>
              <a:rPr lang="en-US" sz="2800" dirty="0" smtClean="0"/>
              <a:t>Extra compile</a:t>
            </a:r>
            <a:r>
              <a:rPr lang="en-US" sz="2800" baseline="0" dirty="0" smtClean="0"/>
              <a:t> step between you and the “real” code</a:t>
            </a:r>
          </a:p>
        </p:txBody>
      </p:sp>
      <p:pic>
        <p:nvPicPr>
          <p:cNvPr id="17412" name="Picture 4" descr="C:\Users\BRSATR~1.NOR\AppData\Local\Temp\SNAGHTMLe9715a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502895"/>
            <a:ext cx="8407400" cy="246890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p:txBody>
          <a:bodyPr/>
          <a:lstStyle/>
          <a:p>
            <a:fld id="{D1DD3D2D-3457-4AE7-8067-8EDDEBEFF28A}" type="slidenum">
              <a:rPr lang="en-US" smtClean="0"/>
              <a:pPr/>
              <a:t>44</a:t>
            </a:fld>
            <a:endParaRPr lang="en-US"/>
          </a:p>
        </p:txBody>
      </p:sp>
    </p:spTree>
    <p:extLst>
      <p:ext uri="{BB962C8B-B14F-4D97-AF65-F5344CB8AC3E}">
        <p14:creationId xmlns:p14="http://schemas.microsoft.com/office/powerpoint/2010/main" val="303952921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a:t>
            </a:r>
            <a:endParaRPr lang="en-US" dirty="0"/>
          </a:p>
        </p:txBody>
      </p:sp>
      <p:sp>
        <p:nvSpPr>
          <p:cNvPr id="3" name="Text Placeholder 2"/>
          <p:cNvSpPr>
            <a:spLocks noGrp="1"/>
          </p:cNvSpPr>
          <p:nvPr>
            <p:ph type="body" idx="1"/>
          </p:nvPr>
        </p:nvSpPr>
        <p:spPr/>
        <p:txBody>
          <a:bodyPr/>
          <a:lstStyle/>
          <a:p>
            <a:r>
              <a:rPr lang="en-US" dirty="0" smtClean="0"/>
              <a:t>Avoid Snake Pits &amp; Get JS Patterns for Free</a:t>
            </a:r>
          </a:p>
        </p:txBody>
      </p:sp>
      <p:sp>
        <p:nvSpPr>
          <p:cNvPr id="4" name="TextBox 3"/>
          <p:cNvSpPr txBox="1"/>
          <p:nvPr/>
        </p:nvSpPr>
        <p:spPr>
          <a:xfrm>
            <a:off x="914400" y="338078"/>
            <a:ext cx="3603872" cy="2862322"/>
          </a:xfrm>
          <a:prstGeom prst="rect">
            <a:avLst/>
          </a:prstGeom>
          <a:noFill/>
        </p:spPr>
        <p:txBody>
          <a:bodyPr wrap="none" rtlCol="0">
            <a:spAutoFit/>
          </a:bodyPr>
          <a:lstStyle/>
          <a:p>
            <a:r>
              <a:rPr lang="en-US" dirty="0">
                <a:solidFill>
                  <a:schemeClr val="bg1">
                    <a:lumMod val="95000"/>
                  </a:schemeClr>
                </a:solidFill>
                <a:latin typeface="Consolas" pitchFamily="49" charset="0"/>
                <a:cs typeface="Consolas" pitchFamily="49" charset="0"/>
              </a:rPr>
              <a:t>hi == bye</a:t>
            </a:r>
          </a:p>
          <a:p>
            <a:r>
              <a:rPr lang="en-US" dirty="0">
                <a:solidFill>
                  <a:schemeClr val="bg1">
                    <a:lumMod val="95000"/>
                  </a:schemeClr>
                </a:solidFill>
                <a:latin typeface="Consolas" pitchFamily="49" charset="0"/>
                <a:cs typeface="Consolas" pitchFamily="49" charset="0"/>
              </a:rPr>
              <a:t>global = </a:t>
            </a:r>
            <a:r>
              <a:rPr lang="en-US" dirty="0" smtClean="0">
                <a:solidFill>
                  <a:schemeClr val="bg1">
                    <a:lumMod val="95000"/>
                  </a:schemeClr>
                </a:solidFill>
                <a:latin typeface="Consolas" pitchFamily="49" charset="0"/>
                <a:cs typeface="Consolas" pitchFamily="49" charset="0"/>
              </a:rPr>
              <a:t>"everywhere</a:t>
            </a:r>
            <a:r>
              <a:rPr lang="en-US" dirty="0">
                <a:solidFill>
                  <a:schemeClr val="bg1">
                    <a:lumMod val="95000"/>
                  </a:schemeClr>
                </a:solidFill>
                <a:latin typeface="Consolas" pitchFamily="49" charset="0"/>
                <a:cs typeface="Consolas" pitchFamily="49" charset="0"/>
              </a:rPr>
              <a:t>?"</a:t>
            </a:r>
          </a:p>
          <a:p>
            <a:endParaRPr lang="en-US" dirty="0">
              <a:solidFill>
                <a:schemeClr val="bg1">
                  <a:lumMod val="95000"/>
                </a:schemeClr>
              </a:solidFill>
              <a:latin typeface="Consolas" pitchFamily="49" charset="0"/>
              <a:cs typeface="Consolas" pitchFamily="49" charset="0"/>
            </a:endParaRPr>
          </a:p>
          <a:p>
            <a:r>
              <a:rPr lang="en-US" dirty="0">
                <a:solidFill>
                  <a:schemeClr val="bg1">
                    <a:lumMod val="95000"/>
                  </a:schemeClr>
                </a:solidFill>
                <a:latin typeface="Consolas" pitchFamily="49" charset="0"/>
                <a:cs typeface="Consolas" pitchFamily="49" charset="0"/>
              </a:rPr>
              <a:t>switch day</a:t>
            </a:r>
          </a:p>
          <a:p>
            <a:r>
              <a:rPr lang="en-US" dirty="0">
                <a:solidFill>
                  <a:schemeClr val="bg1">
                    <a:lumMod val="95000"/>
                  </a:schemeClr>
                </a:solidFill>
                <a:latin typeface="Consolas" pitchFamily="49" charset="0"/>
                <a:cs typeface="Consolas" pitchFamily="49" charset="0"/>
              </a:rPr>
              <a:t>  when "Fri", "Sat"</a:t>
            </a:r>
          </a:p>
          <a:p>
            <a:r>
              <a:rPr lang="en-US" dirty="0">
                <a:solidFill>
                  <a:schemeClr val="bg1">
                    <a:lumMod val="95000"/>
                  </a:schemeClr>
                </a:solidFill>
                <a:latin typeface="Consolas" pitchFamily="49" charset="0"/>
                <a:cs typeface="Consolas" pitchFamily="49" charset="0"/>
              </a:rPr>
              <a:t>    if day is </a:t>
            </a:r>
            <a:r>
              <a:rPr lang="en-US" dirty="0" err="1">
                <a:solidFill>
                  <a:schemeClr val="bg1">
                    <a:lumMod val="95000"/>
                  </a:schemeClr>
                </a:solidFill>
                <a:latin typeface="Consolas" pitchFamily="49" charset="0"/>
                <a:cs typeface="Consolas" pitchFamily="49" charset="0"/>
              </a:rPr>
              <a:t>bingoDay</a:t>
            </a:r>
            <a:endParaRPr lang="en-US" dirty="0">
              <a:solidFill>
                <a:schemeClr val="bg1">
                  <a:lumMod val="95000"/>
                </a:schemeClr>
              </a:solidFill>
              <a:latin typeface="Consolas" pitchFamily="49" charset="0"/>
              <a:cs typeface="Consolas" pitchFamily="49" charset="0"/>
            </a:endParaRPr>
          </a:p>
          <a:p>
            <a:r>
              <a:rPr lang="en-US" dirty="0">
                <a:solidFill>
                  <a:schemeClr val="bg1">
                    <a:lumMod val="95000"/>
                  </a:schemeClr>
                </a:solidFill>
                <a:latin typeface="Consolas" pitchFamily="49" charset="0"/>
                <a:cs typeface="Consolas" pitchFamily="49" charset="0"/>
              </a:rPr>
              <a:t>      go bingo</a:t>
            </a:r>
          </a:p>
          <a:p>
            <a:r>
              <a:rPr lang="en-US" dirty="0">
                <a:solidFill>
                  <a:schemeClr val="bg1">
                    <a:lumMod val="95000"/>
                  </a:schemeClr>
                </a:solidFill>
                <a:latin typeface="Consolas" pitchFamily="49" charset="0"/>
                <a:cs typeface="Consolas" pitchFamily="49" charset="0"/>
              </a:rPr>
              <a:t>      go dancing</a:t>
            </a:r>
          </a:p>
          <a:p>
            <a:r>
              <a:rPr lang="en-US" dirty="0">
                <a:solidFill>
                  <a:schemeClr val="bg1">
                    <a:lumMod val="95000"/>
                  </a:schemeClr>
                </a:solidFill>
                <a:latin typeface="Consolas" pitchFamily="49" charset="0"/>
                <a:cs typeface="Consolas" pitchFamily="49" charset="0"/>
              </a:rPr>
              <a:t>  when "Sun" then go church</a:t>
            </a:r>
          </a:p>
          <a:p>
            <a:r>
              <a:rPr lang="en-US" dirty="0">
                <a:solidFill>
                  <a:schemeClr val="bg1">
                    <a:lumMod val="95000"/>
                  </a:schemeClr>
                </a:solidFill>
                <a:latin typeface="Consolas" pitchFamily="49" charset="0"/>
                <a:cs typeface="Consolas" pitchFamily="49" charset="0"/>
              </a:rPr>
              <a:t>  else go work</a:t>
            </a:r>
          </a:p>
        </p:txBody>
      </p:sp>
      <p:sp>
        <p:nvSpPr>
          <p:cNvPr id="5" name="TextBox 4"/>
          <p:cNvSpPr txBox="1"/>
          <p:nvPr/>
        </p:nvSpPr>
        <p:spPr>
          <a:xfrm>
            <a:off x="5210654" y="228600"/>
            <a:ext cx="3857146" cy="5355312"/>
          </a:xfrm>
          <a:prstGeom prst="rect">
            <a:avLst/>
          </a:prstGeom>
          <a:noFill/>
        </p:spPr>
        <p:txBody>
          <a:bodyPr wrap="none" rtlCol="0">
            <a:spAutoFit/>
          </a:bodyPr>
          <a:lstStyle/>
          <a:p>
            <a:r>
              <a:rPr lang="en-US" dirty="0" smtClean="0">
                <a:solidFill>
                  <a:schemeClr val="bg1">
                    <a:lumMod val="95000"/>
                  </a:schemeClr>
                </a:solidFill>
                <a:latin typeface="Consolas" pitchFamily="49" charset="0"/>
                <a:cs typeface="Consolas" pitchFamily="49" charset="0"/>
              </a:rPr>
              <a:t>(function() {</a:t>
            </a:r>
          </a:p>
          <a:p>
            <a:r>
              <a:rPr lang="en-US" dirty="0" smtClean="0">
                <a:solidFill>
                  <a:schemeClr val="bg1">
                    <a:lumMod val="95000"/>
                  </a:schemeClr>
                </a:solidFill>
                <a:latin typeface="Consolas" pitchFamily="49" charset="0"/>
                <a:cs typeface="Consolas" pitchFamily="49" charset="0"/>
              </a:rPr>
              <a:t>  </a:t>
            </a:r>
            <a:r>
              <a:rPr lang="en-US" dirty="0" err="1" smtClean="0">
                <a:solidFill>
                  <a:schemeClr val="bg1">
                    <a:lumMod val="95000"/>
                  </a:schemeClr>
                </a:solidFill>
                <a:latin typeface="Consolas" pitchFamily="49" charset="0"/>
                <a:cs typeface="Consolas" pitchFamily="49" charset="0"/>
              </a:rPr>
              <a:t>var</a:t>
            </a:r>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global;</a:t>
            </a:r>
          </a:p>
          <a:p>
            <a:r>
              <a:rPr lang="en-US" dirty="0" smtClean="0">
                <a:solidFill>
                  <a:schemeClr val="bg1">
                    <a:lumMod val="95000"/>
                  </a:schemeClr>
                </a:solidFill>
                <a:latin typeface="Consolas" pitchFamily="49" charset="0"/>
                <a:cs typeface="Consolas" pitchFamily="49" charset="0"/>
              </a:rPr>
              <a:t>  hi </a:t>
            </a:r>
            <a:r>
              <a:rPr lang="en-US" dirty="0">
                <a:solidFill>
                  <a:schemeClr val="bg1">
                    <a:lumMod val="95000"/>
                  </a:schemeClr>
                </a:solidFill>
                <a:latin typeface="Consolas" pitchFamily="49" charset="0"/>
                <a:cs typeface="Consolas" pitchFamily="49" charset="0"/>
              </a:rPr>
              <a:t>=== bye;</a:t>
            </a:r>
          </a:p>
          <a:p>
            <a:r>
              <a:rPr lang="en-US" dirty="0" smtClean="0">
                <a:solidFill>
                  <a:schemeClr val="bg1">
                    <a:lumMod val="95000"/>
                  </a:schemeClr>
                </a:solidFill>
                <a:latin typeface="Consolas" pitchFamily="49" charset="0"/>
                <a:cs typeface="Consolas" pitchFamily="49" charset="0"/>
              </a:rPr>
              <a:t>  global </a:t>
            </a:r>
            <a:r>
              <a:rPr lang="en-US" dirty="0">
                <a:solidFill>
                  <a:schemeClr val="bg1">
                    <a:lumMod val="95000"/>
                  </a:schemeClr>
                </a:solidFill>
                <a:latin typeface="Consolas" pitchFamily="49" charset="0"/>
                <a:cs typeface="Consolas" pitchFamily="49" charset="0"/>
              </a:rPr>
              <a:t>= </a:t>
            </a:r>
            <a:r>
              <a:rPr lang="en-US" dirty="0" smtClean="0">
                <a:solidFill>
                  <a:schemeClr val="bg1">
                    <a:lumMod val="95000"/>
                  </a:schemeClr>
                </a:solidFill>
                <a:latin typeface="Consolas" pitchFamily="49" charset="0"/>
                <a:cs typeface="Consolas" pitchFamily="49" charset="0"/>
              </a:rPr>
              <a:t>"everywhere</a:t>
            </a:r>
            <a:r>
              <a:rPr lang="en-US" dirty="0">
                <a:solidFill>
                  <a:schemeClr val="bg1">
                    <a:lumMod val="95000"/>
                  </a:schemeClr>
                </a:solidFill>
                <a:latin typeface="Consolas" pitchFamily="49" charset="0"/>
                <a:cs typeface="Consolas" pitchFamily="49" charset="0"/>
              </a:rPr>
              <a:t>?";</a:t>
            </a:r>
          </a:p>
          <a:p>
            <a:r>
              <a:rPr lang="en-US" dirty="0" smtClean="0">
                <a:solidFill>
                  <a:schemeClr val="bg1">
                    <a:lumMod val="95000"/>
                  </a:schemeClr>
                </a:solidFill>
                <a:latin typeface="Consolas" pitchFamily="49" charset="0"/>
                <a:cs typeface="Consolas" pitchFamily="49" charset="0"/>
              </a:rPr>
              <a:t>  switch </a:t>
            </a:r>
            <a:r>
              <a:rPr lang="en-US" dirty="0">
                <a:solidFill>
                  <a:schemeClr val="bg1">
                    <a:lumMod val="95000"/>
                  </a:schemeClr>
                </a:solidFill>
                <a:latin typeface="Consolas" pitchFamily="49" charset="0"/>
                <a:cs typeface="Consolas" pitchFamily="49" charset="0"/>
              </a:rPr>
              <a:t>(day) {</a:t>
            </a:r>
          </a:p>
          <a:p>
            <a:r>
              <a:rPr lang="en-US" dirty="0">
                <a:solidFill>
                  <a:schemeClr val="bg1">
                    <a:lumMod val="95000"/>
                  </a:schemeClr>
                </a:solidFill>
                <a:latin typeface="Consolas" pitchFamily="49" charset="0"/>
                <a:cs typeface="Consolas" pitchFamily="49" charset="0"/>
              </a:rPr>
              <a:t>   </a:t>
            </a:r>
            <a:r>
              <a:rPr lang="en-US" dirty="0" smtClean="0">
                <a:solidFill>
                  <a:schemeClr val="bg1">
                    <a:lumMod val="95000"/>
                  </a:schemeClr>
                </a:solidFill>
                <a:latin typeface="Consolas" pitchFamily="49" charset="0"/>
                <a:cs typeface="Consolas" pitchFamily="49" charset="0"/>
              </a:rPr>
              <a:t> case </a:t>
            </a:r>
            <a:r>
              <a:rPr lang="en-US" dirty="0">
                <a:solidFill>
                  <a:schemeClr val="bg1">
                    <a:lumMod val="95000"/>
                  </a:schemeClr>
                </a:solidFill>
                <a:latin typeface="Consolas" pitchFamily="49" charset="0"/>
                <a:cs typeface="Consolas" pitchFamily="49" charset="0"/>
              </a:rPr>
              <a:t>"Fri":</a:t>
            </a:r>
          </a:p>
          <a:p>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case "Sat":</a:t>
            </a:r>
          </a:p>
          <a:p>
            <a:r>
              <a:rPr lang="en-US" dirty="0">
                <a:solidFill>
                  <a:schemeClr val="bg1">
                    <a:lumMod val="95000"/>
                  </a:schemeClr>
                </a:solidFill>
                <a:latin typeface="Consolas" pitchFamily="49" charset="0"/>
                <a:cs typeface="Consolas" pitchFamily="49" charset="0"/>
              </a:rPr>
              <a:t>  </a:t>
            </a:r>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if (day === </a:t>
            </a:r>
            <a:r>
              <a:rPr lang="en-US" dirty="0" err="1">
                <a:solidFill>
                  <a:schemeClr val="bg1">
                    <a:lumMod val="95000"/>
                  </a:schemeClr>
                </a:solidFill>
                <a:latin typeface="Consolas" pitchFamily="49" charset="0"/>
                <a:cs typeface="Consolas" pitchFamily="49" charset="0"/>
              </a:rPr>
              <a:t>bingoDay</a:t>
            </a:r>
            <a:r>
              <a:rPr lang="en-US" dirty="0">
                <a:solidFill>
                  <a:schemeClr val="bg1">
                    <a:lumMod val="95000"/>
                  </a:schemeClr>
                </a:solidFill>
                <a:latin typeface="Consolas" pitchFamily="49" charset="0"/>
                <a:cs typeface="Consolas" pitchFamily="49" charset="0"/>
              </a:rPr>
              <a:t>) {</a:t>
            </a:r>
          </a:p>
          <a:p>
            <a:r>
              <a:rPr lang="en-US" dirty="0">
                <a:solidFill>
                  <a:schemeClr val="bg1">
                    <a:lumMod val="95000"/>
                  </a:schemeClr>
                </a:solidFill>
                <a:latin typeface="Consolas" pitchFamily="49" charset="0"/>
                <a:cs typeface="Consolas" pitchFamily="49" charset="0"/>
              </a:rPr>
              <a:t>    </a:t>
            </a:r>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go(bingo);</a:t>
            </a:r>
          </a:p>
          <a:p>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go(dancing);</a:t>
            </a:r>
          </a:p>
          <a:p>
            <a:r>
              <a:rPr lang="en-US" dirty="0">
                <a:solidFill>
                  <a:schemeClr val="bg1">
                    <a:lumMod val="95000"/>
                  </a:schemeClr>
                </a:solidFill>
                <a:latin typeface="Consolas" pitchFamily="49" charset="0"/>
                <a:cs typeface="Consolas" pitchFamily="49" charset="0"/>
              </a:rPr>
              <a:t>  </a:t>
            </a:r>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a:t>
            </a:r>
          </a:p>
          <a:p>
            <a:r>
              <a:rPr lang="en-US" dirty="0">
                <a:solidFill>
                  <a:schemeClr val="bg1">
                    <a:lumMod val="95000"/>
                  </a:schemeClr>
                </a:solidFill>
                <a:latin typeface="Consolas" pitchFamily="49" charset="0"/>
                <a:cs typeface="Consolas" pitchFamily="49" charset="0"/>
              </a:rPr>
              <a:t>    </a:t>
            </a:r>
            <a:r>
              <a:rPr lang="en-US" dirty="0" smtClean="0">
                <a:solidFill>
                  <a:schemeClr val="bg1">
                    <a:lumMod val="95000"/>
                  </a:schemeClr>
                </a:solidFill>
                <a:latin typeface="Consolas" pitchFamily="49" charset="0"/>
                <a:cs typeface="Consolas" pitchFamily="49" charset="0"/>
              </a:rPr>
              <a:t>  break</a:t>
            </a:r>
            <a:r>
              <a:rPr lang="en-US" dirty="0">
                <a:solidFill>
                  <a:schemeClr val="bg1">
                    <a:lumMod val="95000"/>
                  </a:schemeClr>
                </a:solidFill>
                <a:latin typeface="Consolas" pitchFamily="49" charset="0"/>
                <a:cs typeface="Consolas" pitchFamily="49" charset="0"/>
              </a:rPr>
              <a:t>;</a:t>
            </a:r>
          </a:p>
          <a:p>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case "Sun":</a:t>
            </a:r>
          </a:p>
          <a:p>
            <a:r>
              <a:rPr lang="en-US" dirty="0">
                <a:solidFill>
                  <a:schemeClr val="bg1">
                    <a:lumMod val="95000"/>
                  </a:schemeClr>
                </a:solidFill>
                <a:latin typeface="Consolas" pitchFamily="49" charset="0"/>
                <a:cs typeface="Consolas" pitchFamily="49" charset="0"/>
              </a:rPr>
              <a:t>  </a:t>
            </a:r>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go(church);</a:t>
            </a:r>
          </a:p>
          <a:p>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break;</a:t>
            </a:r>
          </a:p>
          <a:p>
            <a:r>
              <a:rPr lang="en-US" dirty="0">
                <a:solidFill>
                  <a:schemeClr val="bg1">
                    <a:lumMod val="95000"/>
                  </a:schemeClr>
                </a:solidFill>
                <a:latin typeface="Consolas" pitchFamily="49" charset="0"/>
                <a:cs typeface="Consolas" pitchFamily="49" charset="0"/>
              </a:rPr>
              <a:t>  </a:t>
            </a:r>
            <a:r>
              <a:rPr lang="en-US" dirty="0" smtClean="0">
                <a:solidFill>
                  <a:schemeClr val="bg1">
                    <a:lumMod val="95000"/>
                  </a:schemeClr>
                </a:solidFill>
                <a:latin typeface="Consolas" pitchFamily="49" charset="0"/>
                <a:cs typeface="Consolas" pitchFamily="49" charset="0"/>
              </a:rPr>
              <a:t>  default</a:t>
            </a:r>
            <a:r>
              <a:rPr lang="en-US" dirty="0">
                <a:solidFill>
                  <a:schemeClr val="bg1">
                    <a:lumMod val="95000"/>
                  </a:schemeClr>
                </a:solidFill>
                <a:latin typeface="Consolas" pitchFamily="49" charset="0"/>
                <a:cs typeface="Consolas" pitchFamily="49" charset="0"/>
              </a:rPr>
              <a:t>:</a:t>
            </a:r>
          </a:p>
          <a:p>
            <a:r>
              <a:rPr lang="en-US" dirty="0" smtClean="0">
                <a:solidFill>
                  <a:schemeClr val="bg1">
                    <a:lumMod val="95000"/>
                  </a:schemeClr>
                </a:solidFill>
                <a:latin typeface="Consolas" pitchFamily="49" charset="0"/>
                <a:cs typeface="Consolas" pitchFamily="49" charset="0"/>
              </a:rPr>
              <a:t>      </a:t>
            </a:r>
            <a:r>
              <a:rPr lang="en-US" dirty="0">
                <a:solidFill>
                  <a:schemeClr val="bg1">
                    <a:lumMod val="95000"/>
                  </a:schemeClr>
                </a:solidFill>
                <a:latin typeface="Consolas" pitchFamily="49" charset="0"/>
                <a:cs typeface="Consolas" pitchFamily="49" charset="0"/>
              </a:rPr>
              <a:t>go(work);</a:t>
            </a:r>
          </a:p>
          <a:p>
            <a:r>
              <a:rPr lang="en-US" dirty="0" smtClean="0">
                <a:solidFill>
                  <a:schemeClr val="bg1">
                    <a:lumMod val="95000"/>
                  </a:schemeClr>
                </a:solidFill>
                <a:latin typeface="Consolas" pitchFamily="49" charset="0"/>
                <a:cs typeface="Consolas" pitchFamily="49" charset="0"/>
              </a:rPr>
              <a:t>  }</a:t>
            </a:r>
          </a:p>
          <a:p>
            <a:r>
              <a:rPr lang="en-US" dirty="0" smtClean="0">
                <a:solidFill>
                  <a:schemeClr val="bg1">
                    <a:lumMod val="95000"/>
                  </a:schemeClr>
                </a:solidFill>
                <a:latin typeface="Consolas" pitchFamily="49" charset="0"/>
                <a:cs typeface="Consolas" pitchFamily="49" charset="0"/>
              </a:rPr>
              <a:t>})();</a:t>
            </a:r>
            <a:endParaRPr lang="en-US" dirty="0">
              <a:solidFill>
                <a:schemeClr val="bg1">
                  <a:lumMod val="95000"/>
                </a:schemeClr>
              </a:solidFill>
              <a:latin typeface="Consolas" pitchFamily="49" charset="0"/>
              <a:cs typeface="Consolas" pitchFamily="49" charset="0"/>
            </a:endParaRPr>
          </a:p>
        </p:txBody>
      </p:sp>
      <p:sp>
        <p:nvSpPr>
          <p:cNvPr id="6" name="Slide Number Placeholder 5"/>
          <p:cNvSpPr>
            <a:spLocks noGrp="1"/>
          </p:cNvSpPr>
          <p:nvPr>
            <p:ph type="sldNum" sz="quarter" idx="12"/>
          </p:nvPr>
        </p:nvSpPr>
        <p:spPr/>
        <p:txBody>
          <a:bodyPr/>
          <a:lstStyle/>
          <a:p>
            <a:fld id="{D1DD3D2D-3457-4AE7-8067-8EDDEBEFF28A}" type="slidenum">
              <a:rPr lang="en-US" smtClean="0"/>
              <a:pPr/>
              <a:t>45</a:t>
            </a:fld>
            <a:endParaRPr lang="en-US"/>
          </a:p>
        </p:txBody>
      </p:sp>
    </p:spTree>
    <p:extLst>
      <p:ext uri="{BB962C8B-B14F-4D97-AF65-F5344CB8AC3E}">
        <p14:creationId xmlns:p14="http://schemas.microsoft.com/office/powerpoint/2010/main" val="7610363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a:t>
            </a:r>
            <a:endParaRPr lang="en-US" dirty="0"/>
          </a:p>
        </p:txBody>
      </p:sp>
      <p:sp>
        <p:nvSpPr>
          <p:cNvPr id="3" name="Text Placeholder 2"/>
          <p:cNvSpPr>
            <a:spLocks noGrp="1"/>
          </p:cNvSpPr>
          <p:nvPr>
            <p:ph type="body" idx="1"/>
          </p:nvPr>
        </p:nvSpPr>
        <p:spPr/>
        <p:txBody>
          <a:bodyPr/>
          <a:lstStyle/>
          <a:p>
            <a:r>
              <a:rPr lang="en-US" dirty="0" smtClean="0"/>
              <a:t>Errors and Debugging: it’s still JavaScript in there</a:t>
            </a:r>
          </a:p>
        </p:txBody>
      </p:sp>
      <p:pic>
        <p:nvPicPr>
          <p:cNvPr id="18434" name="Picture 2" descr="C:\Users\BRSATR~1.NOR\AppData\Local\Temp\SNAGHTMLe9e330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0400" y="152400"/>
            <a:ext cx="5683451" cy="3656975"/>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p:cNvSpPr>
            <a:spLocks noGrp="1"/>
          </p:cNvSpPr>
          <p:nvPr>
            <p:ph type="sldNum" sz="quarter" idx="12"/>
          </p:nvPr>
        </p:nvSpPr>
        <p:spPr/>
        <p:txBody>
          <a:bodyPr/>
          <a:lstStyle/>
          <a:p>
            <a:fld id="{D1DD3D2D-3457-4AE7-8067-8EDDEBEFF28A}" type="slidenum">
              <a:rPr lang="en-US" smtClean="0"/>
              <a:pPr/>
              <a:t>46</a:t>
            </a:fld>
            <a:endParaRPr lang="en-US"/>
          </a:p>
        </p:txBody>
      </p:sp>
    </p:spTree>
    <p:extLst>
      <p:ext uri="{BB962C8B-B14F-4D97-AF65-F5344CB8AC3E}">
        <p14:creationId xmlns:p14="http://schemas.microsoft.com/office/powerpoint/2010/main" val="354978461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a:t>
            </a:r>
            <a:endParaRPr lang="en-US" dirty="0"/>
          </a:p>
        </p:txBody>
      </p:sp>
      <p:sp>
        <p:nvSpPr>
          <p:cNvPr id="3" name="Text Placeholder 2"/>
          <p:cNvSpPr>
            <a:spLocks noGrp="1"/>
          </p:cNvSpPr>
          <p:nvPr>
            <p:ph type="body" idx="1"/>
          </p:nvPr>
        </p:nvSpPr>
        <p:spPr/>
        <p:txBody>
          <a:bodyPr/>
          <a:lstStyle/>
          <a:p>
            <a:r>
              <a:rPr lang="en-US" dirty="0" smtClean="0"/>
              <a:t>As fast or faster</a:t>
            </a:r>
            <a:r>
              <a:rPr lang="en-US" baseline="0" dirty="0" smtClean="0"/>
              <a:t> JavaScript</a:t>
            </a:r>
          </a:p>
        </p:txBody>
      </p:sp>
      <p:sp>
        <p:nvSpPr>
          <p:cNvPr id="4" name="Rectangle 3"/>
          <p:cNvSpPr/>
          <p:nvPr/>
        </p:nvSpPr>
        <p:spPr>
          <a:xfrm>
            <a:off x="3657600" y="1066800"/>
            <a:ext cx="4408666" cy="923330"/>
          </a:xfrm>
          <a:prstGeom prst="rect">
            <a:avLst/>
          </a:prstGeom>
          <a:noFill/>
        </p:spPr>
        <p:txBody>
          <a:bodyPr wrap="square" lIns="91440" tIns="45720" rIns="91440" bIns="45720">
            <a:spAutoFit/>
          </a:bodyPr>
          <a:lstStyle/>
          <a:p>
            <a:pPr algn="ctr"/>
            <a:r>
              <a:rPr lang="en-US" sz="5400" b="1" spc="50"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Conjecture!</a:t>
            </a:r>
            <a:endParaRPr lang="en-US" sz="5400" b="1"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endParaRPr>
          </a:p>
        </p:txBody>
      </p:sp>
      <p:sp>
        <p:nvSpPr>
          <p:cNvPr id="5" name="Slide Number Placeholder 4"/>
          <p:cNvSpPr>
            <a:spLocks noGrp="1"/>
          </p:cNvSpPr>
          <p:nvPr>
            <p:ph type="sldNum" sz="quarter" idx="12"/>
          </p:nvPr>
        </p:nvSpPr>
        <p:spPr/>
        <p:txBody>
          <a:bodyPr/>
          <a:lstStyle/>
          <a:p>
            <a:fld id="{D1DD3D2D-3457-4AE7-8067-8EDDEBEFF28A}" type="slidenum">
              <a:rPr lang="en-US" smtClean="0"/>
              <a:pPr/>
              <a:t>47</a:t>
            </a:fld>
            <a:endParaRPr lang="en-US"/>
          </a:p>
        </p:txBody>
      </p:sp>
    </p:spTree>
    <p:extLst>
      <p:ext uri="{BB962C8B-B14F-4D97-AF65-F5344CB8AC3E}">
        <p14:creationId xmlns:p14="http://schemas.microsoft.com/office/powerpoint/2010/main" val="189526593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a:t>
            </a:r>
            <a:endParaRPr lang="en-US" dirty="0"/>
          </a:p>
        </p:txBody>
      </p:sp>
      <p:sp>
        <p:nvSpPr>
          <p:cNvPr id="3" name="Text Placeholder 2"/>
          <p:cNvSpPr>
            <a:spLocks noGrp="1"/>
          </p:cNvSpPr>
          <p:nvPr>
            <p:ph type="body" idx="1"/>
          </p:nvPr>
        </p:nvSpPr>
        <p:spPr/>
        <p:txBody>
          <a:bodyPr/>
          <a:lstStyle/>
          <a:p>
            <a:r>
              <a:rPr lang="en-US" dirty="0" smtClean="0"/>
              <a:t>Dare</a:t>
            </a:r>
            <a:r>
              <a:rPr lang="en-US" baseline="0" dirty="0" smtClean="0"/>
              <a:t> I say it? Code Generation!</a:t>
            </a:r>
            <a:endParaRPr lang="en-US" dirty="0"/>
          </a:p>
        </p:txBody>
      </p:sp>
      <p:sp>
        <p:nvSpPr>
          <p:cNvPr id="4" name="Rectangle 3"/>
          <p:cNvSpPr/>
          <p:nvPr/>
        </p:nvSpPr>
        <p:spPr>
          <a:xfrm>
            <a:off x="1676400" y="1286470"/>
            <a:ext cx="6770866" cy="923330"/>
          </a:xfrm>
          <a:prstGeom prst="rect">
            <a:avLst/>
          </a:prstGeom>
          <a:noFill/>
        </p:spPr>
        <p:txBody>
          <a:bodyPr wrap="square" lIns="91440" tIns="45720" rIns="91440" bIns="45720">
            <a:spAutoFit/>
          </a:bodyPr>
          <a:lstStyle/>
          <a:p>
            <a:pPr algn="ctr"/>
            <a:r>
              <a:rPr lang="en-US" sz="5400" b="1" spc="50"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Code Generation(?)!</a:t>
            </a:r>
            <a:endParaRPr lang="en-US" sz="5400" b="1"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endParaRPr>
          </a:p>
        </p:txBody>
      </p:sp>
      <p:sp>
        <p:nvSpPr>
          <p:cNvPr id="5" name="Slide Number Placeholder 4"/>
          <p:cNvSpPr>
            <a:spLocks noGrp="1"/>
          </p:cNvSpPr>
          <p:nvPr>
            <p:ph type="sldNum" sz="quarter" idx="12"/>
          </p:nvPr>
        </p:nvSpPr>
        <p:spPr/>
        <p:txBody>
          <a:bodyPr/>
          <a:lstStyle/>
          <a:p>
            <a:fld id="{D1DD3D2D-3457-4AE7-8067-8EDDEBEFF28A}" type="slidenum">
              <a:rPr lang="en-US" smtClean="0"/>
              <a:pPr/>
              <a:t>48</a:t>
            </a:fld>
            <a:endParaRPr lang="en-US"/>
          </a:p>
        </p:txBody>
      </p:sp>
    </p:spTree>
    <p:extLst>
      <p:ext uri="{BB962C8B-B14F-4D97-AF65-F5344CB8AC3E}">
        <p14:creationId xmlns:p14="http://schemas.microsoft.com/office/powerpoint/2010/main" val="186708242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smtClean="0"/>
              <a:t>Improve Your JavaScript</a:t>
            </a:r>
            <a:endParaRPr lang="en-US" sz="5400" dirty="0"/>
          </a:p>
        </p:txBody>
      </p:sp>
      <p:sp>
        <p:nvSpPr>
          <p:cNvPr id="3" name="Text Placeholder 2"/>
          <p:cNvSpPr>
            <a:spLocks noGrp="1"/>
          </p:cNvSpPr>
          <p:nvPr>
            <p:ph type="body" idx="1"/>
          </p:nvPr>
        </p:nvSpPr>
        <p:spPr/>
        <p:txBody>
          <a:bodyPr>
            <a:normAutofit/>
          </a:bodyPr>
          <a:lstStyle/>
          <a:p>
            <a:pPr lvl="0"/>
            <a:r>
              <a:rPr lang="en-US" sz="3200" dirty="0" smtClean="0"/>
              <a:t>Why?</a:t>
            </a:r>
            <a:endParaRPr lang="en-US" sz="3200" dirty="0" smtClean="0"/>
          </a:p>
        </p:txBody>
      </p:sp>
      <p:sp>
        <p:nvSpPr>
          <p:cNvPr id="4" name="Slide Number Placeholder 3"/>
          <p:cNvSpPr>
            <a:spLocks noGrp="1"/>
          </p:cNvSpPr>
          <p:nvPr>
            <p:ph type="sldNum" sz="quarter" idx="12"/>
          </p:nvPr>
        </p:nvSpPr>
        <p:spPr/>
        <p:txBody>
          <a:bodyPr/>
          <a:lstStyle/>
          <a:p>
            <a:fld id="{D1DD3D2D-3457-4AE7-8067-8EDDEBEFF28A}" type="slidenum">
              <a:rPr lang="en-US" smtClean="0"/>
              <a:pPr/>
              <a:t>49</a:t>
            </a:fld>
            <a:endParaRPr lang="en-US"/>
          </a:p>
        </p:txBody>
      </p:sp>
    </p:spTree>
    <p:extLst>
      <p:ext uri="{BB962C8B-B14F-4D97-AF65-F5344CB8AC3E}">
        <p14:creationId xmlns:p14="http://schemas.microsoft.com/office/powerpoint/2010/main" val="386686956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62600" y="274638"/>
            <a:ext cx="3124200" cy="6354762"/>
          </a:xfrm>
        </p:spPr>
        <p:txBody>
          <a:bodyPr>
            <a:normAutofit/>
          </a:bodyPr>
          <a:lstStyle/>
          <a:p>
            <a:r>
              <a:rPr lang="en-US" sz="4000" dirty="0" smtClean="0"/>
              <a:t>CoffeeScript? RLY?</a:t>
            </a:r>
            <a:endParaRPr lang="en-US" sz="4000" dirty="0"/>
          </a:p>
        </p:txBody>
      </p:sp>
      <p:sp>
        <p:nvSpPr>
          <p:cNvPr id="3" name="Slide Number Placeholder 2"/>
          <p:cNvSpPr>
            <a:spLocks noGrp="1"/>
          </p:cNvSpPr>
          <p:nvPr>
            <p:ph type="sldNum" sz="quarter" idx="12"/>
          </p:nvPr>
        </p:nvSpPr>
        <p:spPr/>
        <p:txBody>
          <a:bodyPr/>
          <a:lstStyle/>
          <a:p>
            <a:fld id="{D1DD3D2D-3457-4AE7-8067-8EDDEBEFF28A}" type="slidenum">
              <a:rPr lang="en-US" smtClean="0"/>
              <a:pPr/>
              <a:t>5</a:t>
            </a:fld>
            <a:endParaRPr lang="en-US"/>
          </a:p>
        </p:txBody>
      </p:sp>
      <p:pic>
        <p:nvPicPr>
          <p:cNvPr id="10" name="Picture 9"/>
          <p:cNvPicPr>
            <a:picLocks noChangeAspect="1"/>
          </p:cNvPicPr>
          <p:nvPr/>
        </p:nvPicPr>
        <p:blipFill>
          <a:blip r:embed="rId3"/>
          <a:stretch>
            <a:fillRect/>
          </a:stretch>
        </p:blipFill>
        <p:spPr>
          <a:xfrm>
            <a:off x="254000" y="190500"/>
            <a:ext cx="5080000" cy="6362700"/>
          </a:xfrm>
          <a:prstGeom prst="rect">
            <a:avLst/>
          </a:prstGeom>
        </p:spPr>
      </p:pic>
    </p:spTree>
    <p:extLst>
      <p:ext uri="{BB962C8B-B14F-4D97-AF65-F5344CB8AC3E}">
        <p14:creationId xmlns:p14="http://schemas.microsoft.com/office/powerpoint/2010/main" val="398474245"/>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Five Stages of JavaScript</a:t>
            </a:r>
            <a:endParaRPr lang="en-US" dirty="0"/>
          </a:p>
        </p:txBody>
      </p:sp>
      <p:sp>
        <p:nvSpPr>
          <p:cNvPr id="3" name="Content Placeholder 2"/>
          <p:cNvSpPr>
            <a:spLocks noGrp="1"/>
          </p:cNvSpPr>
          <p:nvPr>
            <p:ph idx="1"/>
          </p:nvPr>
        </p:nvSpPr>
        <p:spPr/>
        <p:txBody>
          <a:bodyPr>
            <a:normAutofit/>
          </a:bodyPr>
          <a:lstStyle/>
          <a:p>
            <a:pPr marL="742950" indent="-742950">
              <a:buFont typeface="+mj-lt"/>
              <a:buAutoNum type="arabicPeriod"/>
            </a:pPr>
            <a:r>
              <a:rPr lang="en-US" sz="4000" dirty="0" smtClean="0"/>
              <a:t>Avoidance</a:t>
            </a:r>
          </a:p>
          <a:p>
            <a:pPr marL="742950" indent="-742950">
              <a:buFont typeface="+mj-lt"/>
              <a:buAutoNum type="arabicPeriod"/>
            </a:pPr>
            <a:r>
              <a:rPr lang="en-US" sz="4000" dirty="0" smtClean="0"/>
              <a:t>Concession </a:t>
            </a:r>
          </a:p>
          <a:p>
            <a:pPr marL="742950" indent="-742950">
              <a:buFont typeface="+mj-lt"/>
              <a:buAutoNum type="arabicPeriod"/>
            </a:pPr>
            <a:r>
              <a:rPr lang="en-US" sz="4000" dirty="0" smtClean="0"/>
              <a:t>Abstraction</a:t>
            </a:r>
          </a:p>
          <a:p>
            <a:pPr marL="742950" indent="-742950">
              <a:buFont typeface="+mj-lt"/>
              <a:buAutoNum type="arabicPeriod"/>
            </a:pPr>
            <a:r>
              <a:rPr lang="en-US" sz="4000" dirty="0" smtClean="0"/>
              <a:t>Failure</a:t>
            </a:r>
          </a:p>
          <a:p>
            <a:pPr marL="742950" indent="-742950">
              <a:buFont typeface="+mj-lt"/>
              <a:buAutoNum type="arabicPeriod"/>
            </a:pPr>
            <a:r>
              <a:rPr lang="en-US" sz="4000" dirty="0" smtClean="0"/>
              <a:t>Enlightenment</a:t>
            </a:r>
            <a:endParaRPr lang="en-US" sz="4000" dirty="0"/>
          </a:p>
        </p:txBody>
      </p:sp>
      <p:sp>
        <p:nvSpPr>
          <p:cNvPr id="4" name="Slide Number Placeholder 3"/>
          <p:cNvSpPr>
            <a:spLocks noGrp="1"/>
          </p:cNvSpPr>
          <p:nvPr>
            <p:ph type="sldNum" sz="quarter" idx="12"/>
          </p:nvPr>
        </p:nvSpPr>
        <p:spPr/>
        <p:txBody>
          <a:bodyPr/>
          <a:lstStyle/>
          <a:p>
            <a:fld id="{D1DD3D2D-3457-4AE7-8067-8EDDEBEFF28A}" type="slidenum">
              <a:rPr lang="en-US" smtClean="0"/>
              <a:pPr/>
              <a:t>50</a:t>
            </a:fld>
            <a:endParaRPr lang="en-US"/>
          </a:p>
        </p:txBody>
      </p:sp>
    </p:spTree>
    <p:extLst>
      <p:ext uri="{BB962C8B-B14F-4D97-AF65-F5344CB8AC3E}">
        <p14:creationId xmlns:p14="http://schemas.microsoft.com/office/powerpoint/2010/main" val="97800286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6019800"/>
          </a:xfrm>
        </p:spPr>
        <p:txBody>
          <a:bodyPr anchor="ctr">
            <a:normAutofit/>
          </a:bodyPr>
          <a:lstStyle/>
          <a:p>
            <a:pPr marL="0" indent="0">
              <a:buNone/>
            </a:pPr>
            <a:r>
              <a:rPr lang="en-US" dirty="0" err="1" smtClean="0">
                <a:latin typeface="Consolas" pitchFamily="49" charset="0"/>
                <a:cs typeface="Consolas" pitchFamily="49" charset="0"/>
              </a:rPr>
              <a:t>arr</a:t>
            </a:r>
            <a:r>
              <a:rPr lang="en-US" dirty="0" smtClean="0">
                <a:latin typeface="Consolas" pitchFamily="49" charset="0"/>
                <a:cs typeface="Consolas" pitchFamily="49" charset="0"/>
              </a:rPr>
              <a:t> = new Array(4, 8, 15, 16);</a:t>
            </a:r>
          </a:p>
          <a:p>
            <a:pPr marL="0" indent="0">
              <a:buNone/>
            </a:pPr>
            <a:r>
              <a:rPr lang="en-US" dirty="0" err="1" smtClean="0">
                <a:latin typeface="Consolas" pitchFamily="49" charset="0"/>
                <a:cs typeface="Consolas" pitchFamily="49" charset="0"/>
              </a:rPr>
              <a:t>arr</a:t>
            </a:r>
            <a:r>
              <a:rPr lang="en-US" dirty="0" smtClean="0">
                <a:latin typeface="Consolas" pitchFamily="49" charset="0"/>
                <a:cs typeface="Consolas" pitchFamily="49" charset="0"/>
              </a:rPr>
              <a:t>[4] = 23;</a:t>
            </a:r>
          </a:p>
          <a:p>
            <a:pPr marL="0" indent="0">
              <a:buNone/>
            </a:pPr>
            <a:r>
              <a:rPr lang="en-US" dirty="0" err="1" smtClean="0">
                <a:latin typeface="Consolas" pitchFamily="49" charset="0"/>
                <a:cs typeface="Consolas" pitchFamily="49" charset="0"/>
              </a:rPr>
              <a:t>arr</a:t>
            </a:r>
            <a:r>
              <a:rPr lang="en-US" dirty="0" smtClean="0">
                <a:latin typeface="Consolas" pitchFamily="49" charset="0"/>
                <a:cs typeface="Consolas" pitchFamily="49" charset="0"/>
              </a:rPr>
              <a:t>[5] = 42;</a:t>
            </a:r>
          </a:p>
          <a:p>
            <a:pPr marL="0" indent="0">
              <a:buNone/>
            </a:pPr>
            <a:r>
              <a:rPr lang="en-US" dirty="0" smtClean="0">
                <a:latin typeface="Consolas" pitchFamily="49" charset="0"/>
                <a:cs typeface="Consolas" pitchFamily="49" charset="0"/>
              </a:rPr>
              <a:t>for (</a:t>
            </a:r>
            <a:r>
              <a:rPr lang="en-US" dirty="0" err="1" smtClean="0">
                <a:latin typeface="Consolas" pitchFamily="49" charset="0"/>
                <a:cs typeface="Consolas" pitchFamily="49" charset="0"/>
              </a:rPr>
              <a:t>i</a:t>
            </a:r>
            <a:r>
              <a:rPr lang="en-US" dirty="0" smtClean="0">
                <a:latin typeface="Consolas" pitchFamily="49" charset="0"/>
                <a:cs typeface="Consolas" pitchFamily="49" charset="0"/>
              </a:rPr>
              <a:t> = 0; </a:t>
            </a:r>
            <a:r>
              <a:rPr lang="en-US" dirty="0" err="1" smtClean="0">
                <a:latin typeface="Consolas" pitchFamily="49" charset="0"/>
                <a:cs typeface="Consolas" pitchFamily="49" charset="0"/>
              </a:rPr>
              <a:t>i</a:t>
            </a:r>
            <a:r>
              <a:rPr lang="en-US" dirty="0" smtClean="0">
                <a:latin typeface="Consolas" pitchFamily="49" charset="0"/>
                <a:cs typeface="Consolas" pitchFamily="49" charset="0"/>
              </a:rPr>
              <a:t> &lt; </a:t>
            </a:r>
            <a:r>
              <a:rPr lang="en-US" dirty="0" err="1" smtClean="0">
                <a:latin typeface="Consolas" pitchFamily="49" charset="0"/>
                <a:cs typeface="Consolas" pitchFamily="49" charset="0"/>
              </a:rPr>
              <a:t>arr.length</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i</a:t>
            </a:r>
            <a:r>
              <a:rPr lang="en-US" dirty="0" smtClean="0">
                <a:latin typeface="Consolas" pitchFamily="49" charset="0"/>
                <a:cs typeface="Consolas" pitchFamily="49" charset="0"/>
              </a:rPr>
              <a:t>++) </a:t>
            </a:r>
          </a:p>
          <a:p>
            <a:pPr marL="0" indent="0">
              <a:buNone/>
            </a:pPr>
            <a:r>
              <a:rPr lang="en-US" dirty="0" smtClean="0">
                <a:latin typeface="Consolas" pitchFamily="49" charset="0"/>
                <a:cs typeface="Consolas" pitchFamily="49" charset="0"/>
              </a:rPr>
              <a:t>{</a:t>
            </a:r>
          </a:p>
          <a:p>
            <a:pPr marL="0" indent="0">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enterLottoNum</a:t>
            </a:r>
            <a:r>
              <a:rPr lang="en-US" dirty="0" smtClean="0">
                <a:latin typeface="Consolas" pitchFamily="49" charset="0"/>
                <a:cs typeface="Consolas" pitchFamily="49" charset="0"/>
              </a:rPr>
              <a:t>(</a:t>
            </a:r>
            <a:r>
              <a:rPr lang="en-US" dirty="0" err="1" smtClean="0">
                <a:latin typeface="Consolas" pitchFamily="49" charset="0"/>
                <a:cs typeface="Consolas" pitchFamily="49" charset="0"/>
              </a:rPr>
              <a:t>arr</a:t>
            </a:r>
            <a:r>
              <a:rPr lang="en-US" dirty="0" smtClean="0">
                <a:latin typeface="Consolas" pitchFamily="49" charset="0"/>
                <a:cs typeface="Consolas" pitchFamily="49" charset="0"/>
              </a:rPr>
              <a:t>[</a:t>
            </a:r>
            <a:r>
              <a:rPr lang="en-US" dirty="0" err="1" smtClean="0">
                <a:latin typeface="Consolas" pitchFamily="49" charset="0"/>
                <a:cs typeface="Consolas" pitchFamily="49" charset="0"/>
              </a:rPr>
              <a:t>i</a:t>
            </a:r>
            <a:r>
              <a:rPr lang="en-US" dirty="0" smtClean="0">
                <a:latin typeface="Consolas" pitchFamily="49" charset="0"/>
                <a:cs typeface="Consolas" pitchFamily="49" charset="0"/>
              </a:rPr>
              <a:t>]);</a:t>
            </a:r>
          </a:p>
          <a:p>
            <a:pPr marL="0" indent="0">
              <a:buNone/>
            </a:pPr>
            <a:r>
              <a:rPr lang="en-US" dirty="0" smtClean="0">
                <a:latin typeface="Consolas" pitchFamily="49" charset="0"/>
                <a:cs typeface="Consolas" pitchFamily="49" charset="0"/>
              </a:rPr>
              <a:t>}</a:t>
            </a:r>
            <a:endParaRPr lang="en-US" dirty="0">
              <a:latin typeface="Consolas" pitchFamily="49" charset="0"/>
              <a:cs typeface="Consolas" pitchFamily="49" charset="0"/>
            </a:endParaRPr>
          </a:p>
        </p:txBody>
      </p:sp>
      <p:sp>
        <p:nvSpPr>
          <p:cNvPr id="2" name="Slide Number Placeholder 1"/>
          <p:cNvSpPr>
            <a:spLocks noGrp="1"/>
          </p:cNvSpPr>
          <p:nvPr>
            <p:ph type="sldNum" sz="quarter" idx="12"/>
          </p:nvPr>
        </p:nvSpPr>
        <p:spPr/>
        <p:txBody>
          <a:bodyPr/>
          <a:lstStyle/>
          <a:p>
            <a:fld id="{D1DD3D2D-3457-4AE7-8067-8EDDEBEFF28A}" type="slidenum">
              <a:rPr lang="en-US" smtClean="0"/>
              <a:pPr/>
              <a:t>51</a:t>
            </a:fld>
            <a:endParaRPr lang="en-US"/>
          </a:p>
        </p:txBody>
      </p:sp>
    </p:spTree>
    <p:extLst>
      <p:ext uri="{BB962C8B-B14F-4D97-AF65-F5344CB8AC3E}">
        <p14:creationId xmlns:p14="http://schemas.microsoft.com/office/powerpoint/2010/main" val="1009968755"/>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3">
                                            <p:txEl>
                                              <p:pRg st="0" end="0"/>
                                            </p:txEl>
                                          </p:spTgt>
                                        </p:tgtEl>
                                        <p:attrNameLst>
                                          <p:attrName>style.color</p:attrName>
                                        </p:attrNameLst>
                                      </p:cBhvr>
                                      <p:to>
                                        <a:schemeClr val="accent2"/>
                                      </p:to>
                                    </p:animClr>
                                    <p:animClr clrSpc="rgb" dir="cw">
                                      <p:cBhvr>
                                        <p:cTn id="7" dur="500" fill="hold"/>
                                        <p:tgtEl>
                                          <p:spTgt spid="3">
                                            <p:txEl>
                                              <p:pRg st="0" end="0"/>
                                            </p:txEl>
                                          </p:spTgt>
                                        </p:tgtEl>
                                        <p:attrNameLst>
                                          <p:attrName>fillcolor</p:attrName>
                                        </p:attrNameLst>
                                      </p:cBhvr>
                                      <p:to>
                                        <a:schemeClr val="accent2"/>
                                      </p:to>
                                    </p:animClr>
                                    <p:set>
                                      <p:cBhvr>
                                        <p:cTn id="8" dur="500" fill="hold"/>
                                        <p:tgtEl>
                                          <p:spTgt spid="3">
                                            <p:txEl>
                                              <p:pRg st="0" end="0"/>
                                            </p:txEl>
                                          </p:spTgt>
                                        </p:tgtEl>
                                        <p:attrNameLst>
                                          <p:attrName>fill.type</p:attrName>
                                        </p:attrNameLst>
                                      </p:cBhvr>
                                      <p:to>
                                        <p:strVal val="solid"/>
                                      </p:to>
                                    </p:set>
                                    <p:set>
                                      <p:cBhvr>
                                        <p:cTn id="9" dur="500" fill="hold"/>
                                        <p:tgtEl>
                                          <p:spTgt spid="3">
                                            <p:txEl>
                                              <p:pRg st="0" end="0"/>
                                            </p:txEl>
                                          </p:spTgt>
                                        </p:tgtEl>
                                        <p:attrNameLst>
                                          <p:attrName>fill.on</p:attrName>
                                        </p:attrNameLst>
                                      </p:cBhvr>
                                      <p:to>
                                        <p:strVal val="true"/>
                                      </p:to>
                                    </p:set>
                                  </p:childTnLst>
                                </p:cTn>
                              </p:par>
                              <p:par>
                                <p:cTn id="10" presetID="19" presetClass="emph" presetSubtype="0" fill="hold" nodeType="withEffect">
                                  <p:stCondLst>
                                    <p:cond delay="0"/>
                                  </p:stCondLst>
                                  <p:childTnLst>
                                    <p:animClr clrSpc="rgb" dir="cw">
                                      <p:cBhvr override="childStyle">
                                        <p:cTn id="11" dur="500" fill="hold"/>
                                        <p:tgtEl>
                                          <p:spTgt spid="3">
                                            <p:txEl>
                                              <p:pRg st="1" end="1"/>
                                            </p:txEl>
                                          </p:spTgt>
                                        </p:tgtEl>
                                        <p:attrNameLst>
                                          <p:attrName>style.color</p:attrName>
                                        </p:attrNameLst>
                                      </p:cBhvr>
                                      <p:to>
                                        <a:schemeClr val="accent2"/>
                                      </p:to>
                                    </p:animClr>
                                    <p:animClr clrSpc="rgb" dir="cw">
                                      <p:cBhvr>
                                        <p:cTn id="12" dur="500" fill="hold"/>
                                        <p:tgtEl>
                                          <p:spTgt spid="3">
                                            <p:txEl>
                                              <p:pRg st="1" end="1"/>
                                            </p:txEl>
                                          </p:spTgt>
                                        </p:tgtEl>
                                        <p:attrNameLst>
                                          <p:attrName>fillcolor</p:attrName>
                                        </p:attrNameLst>
                                      </p:cBhvr>
                                      <p:to>
                                        <a:schemeClr val="accent2"/>
                                      </p:to>
                                    </p:animClr>
                                    <p:set>
                                      <p:cBhvr>
                                        <p:cTn id="13" dur="500" fill="hold"/>
                                        <p:tgtEl>
                                          <p:spTgt spid="3">
                                            <p:txEl>
                                              <p:pRg st="1" end="1"/>
                                            </p:txEl>
                                          </p:spTgt>
                                        </p:tgtEl>
                                        <p:attrNameLst>
                                          <p:attrName>fill.type</p:attrName>
                                        </p:attrNameLst>
                                      </p:cBhvr>
                                      <p:to>
                                        <p:strVal val="solid"/>
                                      </p:to>
                                    </p:set>
                                    <p:set>
                                      <p:cBhvr>
                                        <p:cTn id="14" dur="500" fill="hold"/>
                                        <p:tgtEl>
                                          <p:spTgt spid="3">
                                            <p:txEl>
                                              <p:pRg st="1" end="1"/>
                                            </p:txEl>
                                          </p:spTgt>
                                        </p:tgtEl>
                                        <p:attrNameLst>
                                          <p:attrName>fill.on</p:attrName>
                                        </p:attrNameLst>
                                      </p:cBhvr>
                                      <p:to>
                                        <p:strVal val="true"/>
                                      </p:to>
                                    </p:set>
                                  </p:childTnLst>
                                </p:cTn>
                              </p:par>
                              <p:par>
                                <p:cTn id="15" presetID="19" presetClass="emph" presetSubtype="0" fill="hold" nodeType="withEffect">
                                  <p:stCondLst>
                                    <p:cond delay="0"/>
                                  </p:stCondLst>
                                  <p:childTnLst>
                                    <p:animClr clrSpc="rgb" dir="cw">
                                      <p:cBhvr override="childStyle">
                                        <p:cTn id="16" dur="500" fill="hold"/>
                                        <p:tgtEl>
                                          <p:spTgt spid="3">
                                            <p:txEl>
                                              <p:pRg st="2" end="2"/>
                                            </p:txEl>
                                          </p:spTgt>
                                        </p:tgtEl>
                                        <p:attrNameLst>
                                          <p:attrName>style.color</p:attrName>
                                        </p:attrNameLst>
                                      </p:cBhvr>
                                      <p:to>
                                        <a:schemeClr val="accent2"/>
                                      </p:to>
                                    </p:animClr>
                                    <p:animClr clrSpc="rgb" dir="cw">
                                      <p:cBhvr>
                                        <p:cTn id="17" dur="500" fill="hold"/>
                                        <p:tgtEl>
                                          <p:spTgt spid="3">
                                            <p:txEl>
                                              <p:pRg st="2" end="2"/>
                                            </p:txEl>
                                          </p:spTgt>
                                        </p:tgtEl>
                                        <p:attrNameLst>
                                          <p:attrName>fillcolor</p:attrName>
                                        </p:attrNameLst>
                                      </p:cBhvr>
                                      <p:to>
                                        <a:schemeClr val="accent2"/>
                                      </p:to>
                                    </p:animClr>
                                    <p:set>
                                      <p:cBhvr>
                                        <p:cTn id="18" dur="500" fill="hold"/>
                                        <p:tgtEl>
                                          <p:spTgt spid="3">
                                            <p:txEl>
                                              <p:pRg st="2" end="2"/>
                                            </p:txEl>
                                          </p:spTgt>
                                        </p:tgtEl>
                                        <p:attrNameLst>
                                          <p:attrName>fill.type</p:attrName>
                                        </p:attrNameLst>
                                      </p:cBhvr>
                                      <p:to>
                                        <p:strVal val="solid"/>
                                      </p:to>
                                    </p:set>
                                    <p:set>
                                      <p:cBhvr>
                                        <p:cTn id="19" dur="500" fill="hold"/>
                                        <p:tgtEl>
                                          <p:spTgt spid="3">
                                            <p:txEl>
                                              <p:pRg st="2" end="2"/>
                                            </p:txEl>
                                          </p:spTgt>
                                        </p:tgtEl>
                                        <p:attrNameLst>
                                          <p:attrName>fill.on</p:attrName>
                                        </p:attrNameLst>
                                      </p:cBhvr>
                                      <p:to>
                                        <p:strVal val="true"/>
                                      </p:to>
                                    </p:set>
                                  </p:childTnLst>
                                </p:cTn>
                              </p:par>
                            </p:childTnLst>
                          </p:cTn>
                        </p:par>
                      </p:childTnLst>
                    </p:cTn>
                  </p:par>
                  <p:par>
                    <p:cTn id="20" fill="hold">
                      <p:stCondLst>
                        <p:cond delay="indefinite"/>
                      </p:stCondLst>
                      <p:childTnLst>
                        <p:par>
                          <p:cTn id="21" fill="hold">
                            <p:stCondLst>
                              <p:cond delay="0"/>
                            </p:stCondLst>
                            <p:childTnLst>
                              <p:par>
                                <p:cTn id="22" presetID="19" presetClass="emph" presetSubtype="0" fill="hold" nodeType="clickEffect">
                                  <p:stCondLst>
                                    <p:cond delay="0"/>
                                  </p:stCondLst>
                                  <p:childTnLst>
                                    <p:animClr clrSpc="rgb" dir="cw">
                                      <p:cBhvr override="childStyle">
                                        <p:cTn id="23" dur="500" fill="hold"/>
                                        <p:tgtEl>
                                          <p:spTgt spid="3">
                                            <p:txEl>
                                              <p:pRg st="3" end="3"/>
                                            </p:txEl>
                                          </p:spTgt>
                                        </p:tgtEl>
                                        <p:attrNameLst>
                                          <p:attrName>style.color</p:attrName>
                                        </p:attrNameLst>
                                      </p:cBhvr>
                                      <p:to>
                                        <a:schemeClr val="accent2"/>
                                      </p:to>
                                    </p:animClr>
                                    <p:animClr clrSpc="rgb" dir="cw">
                                      <p:cBhvr>
                                        <p:cTn id="24" dur="500" fill="hold"/>
                                        <p:tgtEl>
                                          <p:spTgt spid="3">
                                            <p:txEl>
                                              <p:pRg st="3" end="3"/>
                                            </p:txEl>
                                          </p:spTgt>
                                        </p:tgtEl>
                                        <p:attrNameLst>
                                          <p:attrName>fillcolor</p:attrName>
                                        </p:attrNameLst>
                                      </p:cBhvr>
                                      <p:to>
                                        <a:schemeClr val="accent2"/>
                                      </p:to>
                                    </p:animClr>
                                    <p:set>
                                      <p:cBhvr>
                                        <p:cTn id="25" dur="500" fill="hold"/>
                                        <p:tgtEl>
                                          <p:spTgt spid="3">
                                            <p:txEl>
                                              <p:pRg st="3" end="3"/>
                                            </p:txEl>
                                          </p:spTgt>
                                        </p:tgtEl>
                                        <p:attrNameLst>
                                          <p:attrName>fill.type</p:attrName>
                                        </p:attrNameLst>
                                      </p:cBhvr>
                                      <p:to>
                                        <p:strVal val="solid"/>
                                      </p:to>
                                    </p:set>
                                    <p:set>
                                      <p:cBhvr>
                                        <p:cTn id="26" dur="500" fill="hold"/>
                                        <p:tgtEl>
                                          <p:spTgt spid="3">
                                            <p:txEl>
                                              <p:pRg st="3" end="3"/>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6019800"/>
          </a:xfrm>
        </p:spPr>
        <p:txBody>
          <a:bodyPr anchor="ctr">
            <a:normAutofit/>
          </a:bodyPr>
          <a:lstStyle/>
          <a:p>
            <a:pPr marL="0" indent="0">
              <a:buNone/>
            </a:pPr>
            <a:r>
              <a:rPr lang="en-US" dirty="0" err="1" smtClean="0">
                <a:latin typeface="Consolas" pitchFamily="49" charset="0"/>
                <a:cs typeface="Consolas" pitchFamily="49" charset="0"/>
              </a:rPr>
              <a:t>var</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arr</a:t>
            </a:r>
            <a:r>
              <a:rPr lang="en-US" dirty="0" smtClean="0">
                <a:latin typeface="Consolas" pitchFamily="49" charset="0"/>
                <a:cs typeface="Consolas" pitchFamily="49" charset="0"/>
              </a:rPr>
              <a:t> = [4, 8, 15, 16, 23, 42];</a:t>
            </a:r>
          </a:p>
          <a:p>
            <a:pPr marL="0" indent="0">
              <a:buNone/>
            </a:pPr>
            <a:r>
              <a:rPr lang="en-US" dirty="0" smtClean="0">
                <a:latin typeface="Consolas" pitchFamily="49" charset="0"/>
                <a:cs typeface="Consolas" pitchFamily="49" charset="0"/>
              </a:rPr>
              <a:t>for (</a:t>
            </a:r>
            <a:r>
              <a:rPr lang="en-US" dirty="0" err="1" smtClean="0">
                <a:latin typeface="Consolas" pitchFamily="49" charset="0"/>
                <a:cs typeface="Consolas" pitchFamily="49" charset="0"/>
              </a:rPr>
              <a:t>var</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i</a:t>
            </a:r>
            <a:r>
              <a:rPr lang="en-US" dirty="0" smtClean="0">
                <a:latin typeface="Consolas" pitchFamily="49" charset="0"/>
                <a:cs typeface="Consolas" pitchFamily="49" charset="0"/>
              </a:rPr>
              <a:t> = 0; </a:t>
            </a:r>
            <a:r>
              <a:rPr lang="en-US" dirty="0" err="1" smtClean="0">
                <a:latin typeface="Consolas" pitchFamily="49" charset="0"/>
                <a:cs typeface="Consolas" pitchFamily="49" charset="0"/>
              </a:rPr>
              <a:t>i</a:t>
            </a:r>
            <a:r>
              <a:rPr lang="en-US" dirty="0" smtClean="0">
                <a:latin typeface="Consolas" pitchFamily="49" charset="0"/>
                <a:cs typeface="Consolas" pitchFamily="49" charset="0"/>
              </a:rPr>
              <a:t> &lt; </a:t>
            </a:r>
            <a:r>
              <a:rPr lang="en-US" dirty="0" err="1" smtClean="0">
                <a:latin typeface="Consolas" pitchFamily="49" charset="0"/>
                <a:cs typeface="Consolas" pitchFamily="49" charset="0"/>
              </a:rPr>
              <a:t>arr.length</a:t>
            </a:r>
            <a:r>
              <a:rPr lang="en-US" dirty="0" smtClean="0">
                <a:latin typeface="Consolas" pitchFamily="49" charset="0"/>
                <a:cs typeface="Consolas" pitchFamily="49" charset="0"/>
              </a:rPr>
              <a:t>; 	 	 </a:t>
            </a:r>
            <a:r>
              <a:rPr lang="en-US" dirty="0" err="1" smtClean="0">
                <a:latin typeface="Consolas" pitchFamily="49" charset="0"/>
                <a:cs typeface="Consolas" pitchFamily="49" charset="0"/>
              </a:rPr>
              <a:t>i</a:t>
            </a:r>
            <a:r>
              <a:rPr lang="en-US" dirty="0" smtClean="0">
                <a:latin typeface="Consolas" pitchFamily="49" charset="0"/>
                <a:cs typeface="Consolas" pitchFamily="49" charset="0"/>
              </a:rPr>
              <a:t>++) {</a:t>
            </a:r>
          </a:p>
          <a:p>
            <a:pPr marL="0" indent="0">
              <a:buNone/>
            </a:pPr>
            <a:r>
              <a:rPr lang="en-US" dirty="0" smtClean="0">
                <a:latin typeface="Consolas" pitchFamily="49" charset="0"/>
                <a:cs typeface="Consolas" pitchFamily="49" charset="0"/>
              </a:rPr>
              <a:t>	</a:t>
            </a:r>
            <a:r>
              <a:rPr lang="en-US" dirty="0" err="1" smtClean="0">
                <a:latin typeface="Consolas" pitchFamily="49" charset="0"/>
                <a:cs typeface="Consolas" pitchFamily="49" charset="0"/>
              </a:rPr>
              <a:t>enterLottoNum</a:t>
            </a:r>
            <a:r>
              <a:rPr lang="en-US" dirty="0" smtClean="0">
                <a:latin typeface="Consolas" pitchFamily="49" charset="0"/>
                <a:cs typeface="Consolas" pitchFamily="49" charset="0"/>
              </a:rPr>
              <a:t>(</a:t>
            </a:r>
            <a:r>
              <a:rPr lang="en-US" dirty="0" err="1" smtClean="0">
                <a:latin typeface="Consolas" pitchFamily="49" charset="0"/>
                <a:cs typeface="Consolas" pitchFamily="49" charset="0"/>
              </a:rPr>
              <a:t>arr</a:t>
            </a:r>
            <a:r>
              <a:rPr lang="en-US" dirty="0" smtClean="0">
                <a:latin typeface="Consolas" pitchFamily="49" charset="0"/>
                <a:cs typeface="Consolas" pitchFamily="49" charset="0"/>
              </a:rPr>
              <a:t>[</a:t>
            </a:r>
            <a:r>
              <a:rPr lang="en-US" dirty="0" err="1" smtClean="0">
                <a:latin typeface="Consolas" pitchFamily="49" charset="0"/>
                <a:cs typeface="Consolas" pitchFamily="49" charset="0"/>
              </a:rPr>
              <a:t>i</a:t>
            </a:r>
            <a:r>
              <a:rPr lang="en-US" dirty="0" smtClean="0">
                <a:latin typeface="Consolas" pitchFamily="49" charset="0"/>
                <a:cs typeface="Consolas" pitchFamily="49" charset="0"/>
              </a:rPr>
              <a:t>]);</a:t>
            </a:r>
          </a:p>
          <a:p>
            <a:pPr marL="0" indent="0">
              <a:buNone/>
            </a:pPr>
            <a:r>
              <a:rPr lang="en-US" dirty="0" smtClean="0">
                <a:latin typeface="Consolas" pitchFamily="49" charset="0"/>
                <a:cs typeface="Consolas" pitchFamily="49" charset="0"/>
              </a:rPr>
              <a:t>}</a:t>
            </a:r>
            <a:endParaRPr lang="en-US" dirty="0">
              <a:latin typeface="Consolas" pitchFamily="49" charset="0"/>
              <a:cs typeface="Consolas" pitchFamily="49" charset="0"/>
            </a:endParaRPr>
          </a:p>
        </p:txBody>
      </p:sp>
      <p:sp>
        <p:nvSpPr>
          <p:cNvPr id="2" name="Slide Number Placeholder 1"/>
          <p:cNvSpPr>
            <a:spLocks noGrp="1"/>
          </p:cNvSpPr>
          <p:nvPr>
            <p:ph type="sldNum" sz="quarter" idx="12"/>
          </p:nvPr>
        </p:nvSpPr>
        <p:spPr/>
        <p:txBody>
          <a:bodyPr/>
          <a:lstStyle/>
          <a:p>
            <a:fld id="{D1DD3D2D-3457-4AE7-8067-8EDDEBEFF28A}" type="slidenum">
              <a:rPr lang="en-US" smtClean="0"/>
              <a:pPr/>
              <a:t>52</a:t>
            </a:fld>
            <a:endParaRPr lang="en-US"/>
          </a:p>
        </p:txBody>
      </p:sp>
    </p:spTree>
    <p:extLst>
      <p:ext uri="{BB962C8B-B14F-4D97-AF65-F5344CB8AC3E}">
        <p14:creationId xmlns:p14="http://schemas.microsoft.com/office/powerpoint/2010/main" val="269865531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3">
                                            <p:txEl>
                                              <p:pRg st="0" end="0"/>
                                            </p:txEl>
                                          </p:spTgt>
                                        </p:tgtEl>
                                        <p:attrNameLst>
                                          <p:attrName>style.color</p:attrName>
                                        </p:attrNameLst>
                                      </p:cBhvr>
                                      <p:to>
                                        <a:srgbClr val="00B050"/>
                                      </p:to>
                                    </p:animClr>
                                    <p:animClr clrSpc="rgb" dir="cw">
                                      <p:cBhvr>
                                        <p:cTn id="7" dur="500" fill="hold"/>
                                        <p:tgtEl>
                                          <p:spTgt spid="3">
                                            <p:txEl>
                                              <p:pRg st="0" end="0"/>
                                            </p:txEl>
                                          </p:spTgt>
                                        </p:tgtEl>
                                        <p:attrNameLst>
                                          <p:attrName>fillcolor</p:attrName>
                                        </p:attrNameLst>
                                      </p:cBhvr>
                                      <p:to>
                                        <a:srgbClr val="00B050"/>
                                      </p:to>
                                    </p:animClr>
                                    <p:set>
                                      <p:cBhvr>
                                        <p:cTn id="8" dur="500" fill="hold"/>
                                        <p:tgtEl>
                                          <p:spTgt spid="3">
                                            <p:txEl>
                                              <p:pRg st="0" end="0"/>
                                            </p:txEl>
                                          </p:spTgt>
                                        </p:tgtEl>
                                        <p:attrNameLst>
                                          <p:attrName>fill.type</p:attrName>
                                        </p:attrNameLst>
                                      </p:cBhvr>
                                      <p:to>
                                        <p:strVal val="solid"/>
                                      </p:to>
                                    </p:set>
                                    <p:set>
                                      <p:cBhvr>
                                        <p:cTn id="9" dur="500" fill="hold"/>
                                        <p:tgtEl>
                                          <p:spTgt spid="3">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nodeType="clickEffect">
                                  <p:stCondLst>
                                    <p:cond delay="0"/>
                                  </p:stCondLst>
                                  <p:childTnLst>
                                    <p:animClr clrSpc="rgb" dir="cw">
                                      <p:cBhvr override="childStyle">
                                        <p:cTn id="13" dur="500" fill="hold"/>
                                        <p:tgtEl>
                                          <p:spTgt spid="3">
                                            <p:txEl>
                                              <p:pRg st="1" end="1"/>
                                            </p:txEl>
                                          </p:spTgt>
                                        </p:tgtEl>
                                        <p:attrNameLst>
                                          <p:attrName>style.color</p:attrName>
                                        </p:attrNameLst>
                                      </p:cBhvr>
                                      <p:to>
                                        <a:schemeClr val="accent2"/>
                                      </p:to>
                                    </p:animClr>
                                    <p:animClr clrSpc="rgb" dir="cw">
                                      <p:cBhvr>
                                        <p:cTn id="14" dur="500" fill="hold"/>
                                        <p:tgtEl>
                                          <p:spTgt spid="3">
                                            <p:txEl>
                                              <p:pRg st="1" end="1"/>
                                            </p:txEl>
                                          </p:spTgt>
                                        </p:tgtEl>
                                        <p:attrNameLst>
                                          <p:attrName>fillcolor</p:attrName>
                                        </p:attrNameLst>
                                      </p:cBhvr>
                                      <p:to>
                                        <a:schemeClr val="accent2"/>
                                      </p:to>
                                    </p:animClr>
                                    <p:set>
                                      <p:cBhvr>
                                        <p:cTn id="15" dur="500" fill="hold"/>
                                        <p:tgtEl>
                                          <p:spTgt spid="3">
                                            <p:txEl>
                                              <p:pRg st="1" end="1"/>
                                            </p:txEl>
                                          </p:spTgt>
                                        </p:tgtEl>
                                        <p:attrNameLst>
                                          <p:attrName>fill.type</p:attrName>
                                        </p:attrNameLst>
                                      </p:cBhvr>
                                      <p:to>
                                        <p:strVal val="solid"/>
                                      </p:to>
                                    </p:set>
                                    <p:set>
                                      <p:cBhvr>
                                        <p:cTn id="16" dur="500" fill="hold"/>
                                        <p:tgtEl>
                                          <p:spTgt spid="3">
                                            <p:txEl>
                                              <p:pRg st="1" end="1"/>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81000"/>
            <a:ext cx="8686800" cy="6019800"/>
          </a:xfrm>
        </p:spPr>
        <p:txBody>
          <a:bodyPr anchor="ctr">
            <a:normAutofit/>
          </a:bodyPr>
          <a:lstStyle/>
          <a:p>
            <a:pPr marL="0" indent="0">
              <a:buNone/>
            </a:pPr>
            <a:r>
              <a:rPr lang="en-US" dirty="0" err="1">
                <a:latin typeface="Consolas" pitchFamily="49" charset="0"/>
                <a:cs typeface="Consolas" pitchFamily="49" charset="0"/>
              </a:rPr>
              <a:t>var</a:t>
            </a:r>
            <a:r>
              <a:rPr lang="en-US" dirty="0">
                <a:latin typeface="Consolas" pitchFamily="49" charset="0"/>
                <a:cs typeface="Consolas" pitchFamily="49" charset="0"/>
              </a:rPr>
              <a:t> </a:t>
            </a:r>
            <a:r>
              <a:rPr lang="en-US" dirty="0" err="1">
                <a:latin typeface="Consolas" pitchFamily="49" charset="0"/>
                <a:cs typeface="Consolas" pitchFamily="49" charset="0"/>
              </a:rPr>
              <a:t>arr</a:t>
            </a:r>
            <a:r>
              <a:rPr lang="en-US" dirty="0">
                <a:latin typeface="Consolas" pitchFamily="49" charset="0"/>
                <a:cs typeface="Consolas" pitchFamily="49" charset="0"/>
              </a:rPr>
              <a:t>, </a:t>
            </a:r>
            <a:r>
              <a:rPr lang="en-US" dirty="0" err="1">
                <a:latin typeface="Consolas" pitchFamily="49" charset="0"/>
                <a:cs typeface="Consolas" pitchFamily="49" charset="0"/>
              </a:rPr>
              <a:t>num</a:t>
            </a:r>
            <a:r>
              <a:rPr lang="en-US" dirty="0">
                <a:latin typeface="Consolas" pitchFamily="49" charset="0"/>
                <a:cs typeface="Consolas" pitchFamily="49" charset="0"/>
              </a:rPr>
              <a:t>, _</a:t>
            </a:r>
            <a:r>
              <a:rPr lang="en-US" dirty="0" err="1">
                <a:latin typeface="Consolas" pitchFamily="49" charset="0"/>
                <a:cs typeface="Consolas" pitchFamily="49" charset="0"/>
              </a:rPr>
              <a:t>i</a:t>
            </a:r>
            <a:r>
              <a:rPr lang="en-US" dirty="0">
                <a:latin typeface="Consolas" pitchFamily="49" charset="0"/>
                <a:cs typeface="Consolas" pitchFamily="49" charset="0"/>
              </a:rPr>
              <a:t>, _</a:t>
            </a:r>
            <a:r>
              <a:rPr lang="en-US" dirty="0" err="1">
                <a:latin typeface="Consolas" pitchFamily="49" charset="0"/>
                <a:cs typeface="Consolas" pitchFamily="49" charset="0"/>
              </a:rPr>
              <a:t>len</a:t>
            </a:r>
            <a:r>
              <a:rPr lang="en-US" dirty="0">
                <a:latin typeface="Consolas" pitchFamily="49" charset="0"/>
                <a:cs typeface="Consolas" pitchFamily="49" charset="0"/>
              </a:rPr>
              <a:t>;</a:t>
            </a:r>
          </a:p>
          <a:p>
            <a:pPr marL="0" indent="0">
              <a:buNone/>
            </a:pPr>
            <a:r>
              <a:rPr lang="en-US" dirty="0" err="1">
                <a:latin typeface="Consolas" pitchFamily="49" charset="0"/>
                <a:cs typeface="Consolas" pitchFamily="49" charset="0"/>
              </a:rPr>
              <a:t>arr</a:t>
            </a:r>
            <a:r>
              <a:rPr lang="en-US" dirty="0">
                <a:latin typeface="Consolas" pitchFamily="49" charset="0"/>
                <a:cs typeface="Consolas" pitchFamily="49" charset="0"/>
              </a:rPr>
              <a:t> = [4, 8, 15, 16, 23, 42];</a:t>
            </a:r>
          </a:p>
          <a:p>
            <a:pPr marL="0" indent="0">
              <a:buNone/>
            </a:pPr>
            <a:r>
              <a:rPr lang="en-US" dirty="0">
                <a:latin typeface="Consolas" pitchFamily="49" charset="0"/>
                <a:cs typeface="Consolas" pitchFamily="49" charset="0"/>
              </a:rPr>
              <a:t>for (_</a:t>
            </a:r>
            <a:r>
              <a:rPr lang="en-US" dirty="0" err="1">
                <a:latin typeface="Consolas" pitchFamily="49" charset="0"/>
                <a:cs typeface="Consolas" pitchFamily="49" charset="0"/>
              </a:rPr>
              <a:t>i</a:t>
            </a:r>
            <a:r>
              <a:rPr lang="en-US" dirty="0">
                <a:latin typeface="Consolas" pitchFamily="49" charset="0"/>
                <a:cs typeface="Consolas" pitchFamily="49" charset="0"/>
              </a:rPr>
              <a:t> = 0, _</a:t>
            </a:r>
            <a:r>
              <a:rPr lang="en-US" dirty="0" err="1">
                <a:latin typeface="Consolas" pitchFamily="49" charset="0"/>
                <a:cs typeface="Consolas" pitchFamily="49" charset="0"/>
              </a:rPr>
              <a:t>len</a:t>
            </a:r>
            <a:r>
              <a:rPr lang="en-US" dirty="0">
                <a:latin typeface="Consolas" pitchFamily="49" charset="0"/>
                <a:cs typeface="Consolas" pitchFamily="49" charset="0"/>
              </a:rPr>
              <a:t> = </a:t>
            </a:r>
            <a:r>
              <a:rPr lang="en-US" dirty="0" err="1">
                <a:latin typeface="Consolas" pitchFamily="49" charset="0"/>
                <a:cs typeface="Consolas" pitchFamily="49" charset="0"/>
              </a:rPr>
              <a:t>arr.length</a:t>
            </a:r>
            <a:r>
              <a:rPr lang="en-US" dirty="0">
                <a:latin typeface="Consolas" pitchFamily="49" charset="0"/>
                <a:cs typeface="Consolas" pitchFamily="49" charset="0"/>
              </a:rPr>
              <a:t>; </a:t>
            </a:r>
            <a:endParaRPr lang="en-US" dirty="0" smtClean="0">
              <a:latin typeface="Consolas" pitchFamily="49" charset="0"/>
              <a:cs typeface="Consolas" pitchFamily="49" charset="0"/>
            </a:endParaRPr>
          </a:p>
          <a:p>
            <a:pPr marL="0" indent="0">
              <a:buNone/>
            </a:pPr>
            <a:r>
              <a:rPr lang="en-US" dirty="0" smtClean="0">
                <a:latin typeface="Consolas" pitchFamily="49" charset="0"/>
                <a:cs typeface="Consolas" pitchFamily="49" charset="0"/>
              </a:rPr>
              <a:t>	 _</a:t>
            </a:r>
            <a:r>
              <a:rPr lang="en-US" dirty="0" err="1">
                <a:latin typeface="Consolas" pitchFamily="49" charset="0"/>
                <a:cs typeface="Consolas" pitchFamily="49" charset="0"/>
              </a:rPr>
              <a:t>i</a:t>
            </a:r>
            <a:r>
              <a:rPr lang="en-US" dirty="0">
                <a:latin typeface="Consolas" pitchFamily="49" charset="0"/>
                <a:cs typeface="Consolas" pitchFamily="49" charset="0"/>
              </a:rPr>
              <a:t> &lt; _</a:t>
            </a:r>
            <a:r>
              <a:rPr lang="en-US" dirty="0" err="1">
                <a:latin typeface="Consolas" pitchFamily="49" charset="0"/>
                <a:cs typeface="Consolas" pitchFamily="49" charset="0"/>
              </a:rPr>
              <a:t>len</a:t>
            </a:r>
            <a:r>
              <a:rPr lang="en-US" dirty="0">
                <a:latin typeface="Consolas" pitchFamily="49" charset="0"/>
                <a:cs typeface="Consolas" pitchFamily="49" charset="0"/>
              </a:rPr>
              <a:t>; _</a:t>
            </a:r>
            <a:r>
              <a:rPr lang="en-US" dirty="0" err="1">
                <a:latin typeface="Consolas" pitchFamily="49" charset="0"/>
                <a:cs typeface="Consolas" pitchFamily="49" charset="0"/>
              </a:rPr>
              <a:t>i</a:t>
            </a:r>
            <a:r>
              <a:rPr lang="en-US" dirty="0">
                <a:latin typeface="Consolas" pitchFamily="49" charset="0"/>
                <a:cs typeface="Consolas" pitchFamily="49" charset="0"/>
              </a:rPr>
              <a:t>++) {</a:t>
            </a:r>
          </a:p>
          <a:p>
            <a:pPr marL="0" indent="0">
              <a:buNone/>
            </a:pPr>
            <a:r>
              <a:rPr lang="en-US" dirty="0">
                <a:latin typeface="Consolas" pitchFamily="49" charset="0"/>
                <a:cs typeface="Consolas" pitchFamily="49" charset="0"/>
              </a:rPr>
              <a:t>  </a:t>
            </a:r>
            <a:r>
              <a:rPr lang="en-US" dirty="0" err="1">
                <a:latin typeface="Consolas" pitchFamily="49" charset="0"/>
                <a:cs typeface="Consolas" pitchFamily="49" charset="0"/>
              </a:rPr>
              <a:t>num</a:t>
            </a:r>
            <a:r>
              <a:rPr lang="en-US" dirty="0">
                <a:latin typeface="Consolas" pitchFamily="49" charset="0"/>
                <a:cs typeface="Consolas" pitchFamily="49" charset="0"/>
              </a:rPr>
              <a:t> = </a:t>
            </a:r>
            <a:r>
              <a:rPr lang="en-US" dirty="0" err="1">
                <a:latin typeface="Consolas" pitchFamily="49" charset="0"/>
                <a:cs typeface="Consolas" pitchFamily="49" charset="0"/>
              </a:rPr>
              <a:t>arr</a:t>
            </a:r>
            <a:r>
              <a:rPr lang="en-US" dirty="0">
                <a:latin typeface="Consolas" pitchFamily="49" charset="0"/>
                <a:cs typeface="Consolas" pitchFamily="49" charset="0"/>
              </a:rPr>
              <a:t>[_</a:t>
            </a:r>
            <a:r>
              <a:rPr lang="en-US" dirty="0" err="1">
                <a:latin typeface="Consolas" pitchFamily="49" charset="0"/>
                <a:cs typeface="Consolas" pitchFamily="49" charset="0"/>
              </a:rPr>
              <a:t>i</a:t>
            </a:r>
            <a:r>
              <a:rPr lang="en-US" dirty="0">
                <a:latin typeface="Consolas" pitchFamily="49" charset="0"/>
                <a:cs typeface="Consolas" pitchFamily="49" charset="0"/>
              </a:rPr>
              <a:t>];</a:t>
            </a:r>
          </a:p>
          <a:p>
            <a:pPr marL="0" indent="0">
              <a:buNone/>
            </a:pPr>
            <a:r>
              <a:rPr lang="en-US" dirty="0">
                <a:latin typeface="Consolas" pitchFamily="49" charset="0"/>
                <a:cs typeface="Consolas" pitchFamily="49" charset="0"/>
              </a:rPr>
              <a:t>  </a:t>
            </a:r>
            <a:r>
              <a:rPr lang="en-US" dirty="0" err="1">
                <a:latin typeface="Consolas" pitchFamily="49" charset="0"/>
                <a:cs typeface="Consolas" pitchFamily="49" charset="0"/>
              </a:rPr>
              <a:t>enterLottoNum</a:t>
            </a:r>
            <a:r>
              <a:rPr lang="en-US" dirty="0">
                <a:latin typeface="Consolas" pitchFamily="49" charset="0"/>
                <a:cs typeface="Consolas" pitchFamily="49" charset="0"/>
              </a:rPr>
              <a:t>(</a:t>
            </a:r>
            <a:r>
              <a:rPr lang="en-US" dirty="0" err="1">
                <a:latin typeface="Consolas" pitchFamily="49" charset="0"/>
                <a:cs typeface="Consolas" pitchFamily="49" charset="0"/>
              </a:rPr>
              <a:t>num</a:t>
            </a:r>
            <a:r>
              <a:rPr lang="en-US" dirty="0">
                <a:latin typeface="Consolas" pitchFamily="49" charset="0"/>
                <a:cs typeface="Consolas" pitchFamily="49" charset="0"/>
              </a:rPr>
              <a:t>);</a:t>
            </a:r>
          </a:p>
          <a:p>
            <a:pPr marL="0" indent="0">
              <a:buNone/>
            </a:pPr>
            <a:r>
              <a:rPr lang="en-US" dirty="0">
                <a:latin typeface="Consolas" pitchFamily="49" charset="0"/>
                <a:cs typeface="Consolas" pitchFamily="49" charset="0"/>
              </a:rPr>
              <a:t>}</a:t>
            </a:r>
          </a:p>
        </p:txBody>
      </p:sp>
      <p:sp>
        <p:nvSpPr>
          <p:cNvPr id="2" name="Slide Number Placeholder 1"/>
          <p:cNvSpPr>
            <a:spLocks noGrp="1"/>
          </p:cNvSpPr>
          <p:nvPr>
            <p:ph type="sldNum" sz="quarter" idx="12"/>
          </p:nvPr>
        </p:nvSpPr>
        <p:spPr/>
        <p:txBody>
          <a:bodyPr/>
          <a:lstStyle/>
          <a:p>
            <a:fld id="{D1DD3D2D-3457-4AE7-8067-8EDDEBEFF28A}" type="slidenum">
              <a:rPr lang="en-US" smtClean="0"/>
              <a:pPr/>
              <a:t>53</a:t>
            </a:fld>
            <a:endParaRPr lang="en-US"/>
          </a:p>
        </p:txBody>
      </p:sp>
    </p:spTree>
    <p:extLst>
      <p:ext uri="{BB962C8B-B14F-4D97-AF65-F5344CB8AC3E}">
        <p14:creationId xmlns:p14="http://schemas.microsoft.com/office/powerpoint/2010/main" val="3367709848"/>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nodeType="clickEffect">
                                  <p:stCondLst>
                                    <p:cond delay="0"/>
                                  </p:stCondLst>
                                  <p:childTnLst>
                                    <p:animClr clrSpc="rgb" dir="cw">
                                      <p:cBhvr override="childStyle">
                                        <p:cTn id="6" dur="500" fill="hold"/>
                                        <p:tgtEl>
                                          <p:spTgt spid="3">
                                            <p:txEl>
                                              <p:pRg st="0" end="0"/>
                                            </p:txEl>
                                          </p:spTgt>
                                        </p:tgtEl>
                                        <p:attrNameLst>
                                          <p:attrName>style.color</p:attrName>
                                        </p:attrNameLst>
                                      </p:cBhvr>
                                      <p:to>
                                        <a:srgbClr val="00B050"/>
                                      </p:to>
                                    </p:animClr>
                                    <p:animClr clrSpc="rgb" dir="cw">
                                      <p:cBhvr>
                                        <p:cTn id="7" dur="500" fill="hold"/>
                                        <p:tgtEl>
                                          <p:spTgt spid="3">
                                            <p:txEl>
                                              <p:pRg st="0" end="0"/>
                                            </p:txEl>
                                          </p:spTgt>
                                        </p:tgtEl>
                                        <p:attrNameLst>
                                          <p:attrName>fillcolor</p:attrName>
                                        </p:attrNameLst>
                                      </p:cBhvr>
                                      <p:to>
                                        <a:srgbClr val="00B050"/>
                                      </p:to>
                                    </p:animClr>
                                    <p:set>
                                      <p:cBhvr>
                                        <p:cTn id="8" dur="500" fill="hold"/>
                                        <p:tgtEl>
                                          <p:spTgt spid="3">
                                            <p:txEl>
                                              <p:pRg st="0" end="0"/>
                                            </p:txEl>
                                          </p:spTgt>
                                        </p:tgtEl>
                                        <p:attrNameLst>
                                          <p:attrName>fill.type</p:attrName>
                                        </p:attrNameLst>
                                      </p:cBhvr>
                                      <p:to>
                                        <p:strVal val="solid"/>
                                      </p:to>
                                    </p:set>
                                    <p:set>
                                      <p:cBhvr>
                                        <p:cTn id="9" dur="500" fill="hold"/>
                                        <p:tgtEl>
                                          <p:spTgt spid="3">
                                            <p:txEl>
                                              <p:pRg st="0" end="0"/>
                                            </p:txEl>
                                          </p:spTgt>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9" presetClass="emph" presetSubtype="0" fill="hold" nodeType="clickEffect">
                                  <p:stCondLst>
                                    <p:cond delay="0"/>
                                  </p:stCondLst>
                                  <p:childTnLst>
                                    <p:animClr clrSpc="rgb" dir="cw">
                                      <p:cBhvr override="childStyle">
                                        <p:cTn id="13" dur="500" fill="hold"/>
                                        <p:tgtEl>
                                          <p:spTgt spid="3">
                                            <p:txEl>
                                              <p:pRg st="2" end="2"/>
                                            </p:txEl>
                                          </p:spTgt>
                                        </p:tgtEl>
                                        <p:attrNameLst>
                                          <p:attrName>style.color</p:attrName>
                                        </p:attrNameLst>
                                      </p:cBhvr>
                                      <p:to>
                                        <a:srgbClr val="00B050"/>
                                      </p:to>
                                    </p:animClr>
                                    <p:animClr clrSpc="rgb" dir="cw">
                                      <p:cBhvr>
                                        <p:cTn id="14" dur="500" fill="hold"/>
                                        <p:tgtEl>
                                          <p:spTgt spid="3">
                                            <p:txEl>
                                              <p:pRg st="2" end="2"/>
                                            </p:txEl>
                                          </p:spTgt>
                                        </p:tgtEl>
                                        <p:attrNameLst>
                                          <p:attrName>fillcolor</p:attrName>
                                        </p:attrNameLst>
                                      </p:cBhvr>
                                      <p:to>
                                        <a:srgbClr val="00B050"/>
                                      </p:to>
                                    </p:animClr>
                                    <p:set>
                                      <p:cBhvr>
                                        <p:cTn id="15" dur="500" fill="hold"/>
                                        <p:tgtEl>
                                          <p:spTgt spid="3">
                                            <p:txEl>
                                              <p:pRg st="2" end="2"/>
                                            </p:txEl>
                                          </p:spTgt>
                                        </p:tgtEl>
                                        <p:attrNameLst>
                                          <p:attrName>fill.type</p:attrName>
                                        </p:attrNameLst>
                                      </p:cBhvr>
                                      <p:to>
                                        <p:strVal val="solid"/>
                                      </p:to>
                                    </p:set>
                                    <p:set>
                                      <p:cBhvr>
                                        <p:cTn id="16" dur="500" fill="hold"/>
                                        <p:tgtEl>
                                          <p:spTgt spid="3">
                                            <p:txEl>
                                              <p:pRg st="2" end="2"/>
                                            </p:txEl>
                                          </p:spTgt>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subTitle" idx="1"/>
          </p:nvPr>
        </p:nvSpPr>
        <p:spPr>
          <a:xfrm>
            <a:off x="1371600" y="228600"/>
            <a:ext cx="6400800" cy="6248400"/>
          </a:xfrm>
        </p:spPr>
        <p:txBody>
          <a:bodyPr anchor="ctr">
            <a:normAutofit/>
          </a:bodyPr>
          <a:lstStyle/>
          <a:p>
            <a:r>
              <a:rPr lang="en-US" dirty="0"/>
              <a:t>CoffeeScript </a:t>
            </a:r>
            <a:r>
              <a:rPr lang="en-US" dirty="0" smtClean="0"/>
              <a:t>made me </a:t>
            </a:r>
            <a:r>
              <a:rPr lang="en-US" dirty="0"/>
              <a:t>want to be </a:t>
            </a:r>
            <a:endParaRPr lang="en-US" dirty="0" smtClean="0"/>
          </a:p>
          <a:p>
            <a:r>
              <a:rPr lang="en-US" dirty="0" smtClean="0"/>
              <a:t>a </a:t>
            </a:r>
            <a:r>
              <a:rPr lang="en-US" dirty="0"/>
              <a:t>better </a:t>
            </a:r>
            <a:r>
              <a:rPr lang="en-US" dirty="0" smtClean="0"/>
              <a:t>man</a:t>
            </a:r>
          </a:p>
        </p:txBody>
      </p:sp>
      <p:sp>
        <p:nvSpPr>
          <p:cNvPr id="6" name="Rectangle 5"/>
          <p:cNvSpPr/>
          <p:nvPr/>
        </p:nvSpPr>
        <p:spPr>
          <a:xfrm rot="20891398">
            <a:off x="4527882" y="3935156"/>
            <a:ext cx="3134191" cy="1446550"/>
          </a:xfrm>
          <a:prstGeom prst="rect">
            <a:avLst/>
          </a:prstGeom>
          <a:noFill/>
        </p:spPr>
        <p:txBody>
          <a:bodyPr wrap="none" lIns="91440" tIns="45720" rIns="91440" bIns="45720">
            <a:spAutoFit/>
          </a:bodyPr>
          <a:lstStyle/>
          <a:p>
            <a:pPr algn="ctr"/>
            <a:r>
              <a:rPr lang="en-US" sz="4400" b="1" spc="50"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DistrictThin"/>
                <a:cs typeface="DistrictThin"/>
              </a:rPr>
              <a:t>JavaScript </a:t>
            </a:r>
          </a:p>
          <a:p>
            <a:pPr algn="ctr"/>
            <a:r>
              <a:rPr lang="en-US" sz="4400" b="1" spc="50"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DistrictThin"/>
                <a:cs typeface="DistrictThin"/>
              </a:rPr>
              <a:t>Programmer</a:t>
            </a:r>
            <a:endParaRPr lang="en-US" sz="4400" b="1"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DistrictThin"/>
              <a:cs typeface="DistrictThin"/>
            </a:endParaRPr>
          </a:p>
        </p:txBody>
      </p:sp>
      <p:sp>
        <p:nvSpPr>
          <p:cNvPr id="5" name="Arc 4"/>
          <p:cNvSpPr/>
          <p:nvPr/>
        </p:nvSpPr>
        <p:spPr>
          <a:xfrm rot="7782338">
            <a:off x="4613914" y="3095232"/>
            <a:ext cx="1664362" cy="304800"/>
          </a:xfrm>
          <a:prstGeom prst="arc">
            <a:avLst/>
          </a:prstGeom>
          <a:noFill/>
          <a:ln w="762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Arc 6"/>
          <p:cNvSpPr/>
          <p:nvPr/>
        </p:nvSpPr>
        <p:spPr>
          <a:xfrm rot="342599">
            <a:off x="4060919" y="3570142"/>
            <a:ext cx="1664362" cy="304800"/>
          </a:xfrm>
          <a:prstGeom prst="arc">
            <a:avLst/>
          </a:prstGeom>
          <a:noFill/>
          <a:ln w="762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847022160"/>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iterate type="wd">
                                    <p:tmPct val="10000"/>
                                  </p:iterate>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animBg="1"/>
      <p:bldP spid="7"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t>All or Nothing?</a:t>
            </a:r>
            <a:endParaRPr lang="en-US" sz="5400" dirty="0"/>
          </a:p>
        </p:txBody>
      </p:sp>
      <p:sp>
        <p:nvSpPr>
          <p:cNvPr id="3" name="Text Placeholder 2"/>
          <p:cNvSpPr>
            <a:spLocks noGrp="1"/>
          </p:cNvSpPr>
          <p:nvPr>
            <p:ph type="body" idx="1"/>
          </p:nvPr>
        </p:nvSpPr>
        <p:spPr/>
        <p:txBody>
          <a:bodyPr>
            <a:normAutofit/>
          </a:bodyPr>
          <a:lstStyle/>
          <a:p>
            <a:pPr lvl="0"/>
            <a:r>
              <a:rPr lang="en-US" sz="3200" dirty="0" smtClean="0"/>
              <a:t>Why?</a:t>
            </a:r>
            <a:endParaRPr lang="en-US" sz="3200" dirty="0" smtClean="0"/>
          </a:p>
        </p:txBody>
      </p:sp>
      <p:sp>
        <p:nvSpPr>
          <p:cNvPr id="4" name="Slide Number Placeholder 3"/>
          <p:cNvSpPr>
            <a:spLocks noGrp="1"/>
          </p:cNvSpPr>
          <p:nvPr>
            <p:ph type="sldNum" sz="quarter" idx="12"/>
          </p:nvPr>
        </p:nvSpPr>
        <p:spPr/>
        <p:txBody>
          <a:bodyPr/>
          <a:lstStyle/>
          <a:p>
            <a:fld id="{D1DD3D2D-3457-4AE7-8067-8EDDEBEFF28A}" type="slidenum">
              <a:rPr lang="en-US" smtClean="0"/>
              <a:pPr/>
              <a:t>55</a:t>
            </a:fld>
            <a:endParaRPr lang="en-US"/>
          </a:p>
        </p:txBody>
      </p:sp>
    </p:spTree>
    <p:extLst>
      <p:ext uri="{BB962C8B-B14F-4D97-AF65-F5344CB8AC3E}">
        <p14:creationId xmlns:p14="http://schemas.microsoft.com/office/powerpoint/2010/main" val="4126060786"/>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CoffeeScript is </a:t>
            </a:r>
            <a:r>
              <a:rPr lang="en-US" i="1" dirty="0" smtClean="0"/>
              <a:t>not</a:t>
            </a:r>
            <a:r>
              <a:rPr lang="en-US" dirty="0" smtClean="0"/>
              <a:t> an all-or-nothing choice</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5349441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Consider using CoffeeScript…	</a:t>
            </a:r>
            <a:endParaRPr lang="en-US" dirty="0"/>
          </a:p>
        </p:txBody>
      </p:sp>
      <p:sp>
        <p:nvSpPr>
          <p:cNvPr id="6" name="Content Placeholder 5"/>
          <p:cNvSpPr>
            <a:spLocks noGrp="1"/>
          </p:cNvSpPr>
          <p:nvPr>
            <p:ph type="body" idx="1"/>
          </p:nvPr>
        </p:nvSpPr>
        <p:spPr/>
        <p:txBody>
          <a:bodyPr/>
          <a:lstStyle/>
          <a:p>
            <a:r>
              <a:rPr lang="en-US" dirty="0" smtClean="0">
                <a:sym typeface="Wingdings"/>
              </a:rPr>
              <a:t> </a:t>
            </a:r>
            <a:r>
              <a:rPr lang="en-US" dirty="0" smtClean="0"/>
              <a:t>As your test language (via Jasmine)</a:t>
            </a:r>
          </a:p>
          <a:p>
            <a:r>
              <a:rPr lang="en-US" dirty="0" smtClean="0">
                <a:sym typeface="Wingdings"/>
              </a:rPr>
              <a:t> </a:t>
            </a:r>
            <a:r>
              <a:rPr lang="en-US" dirty="0" smtClean="0"/>
              <a:t>For your server-side code in a Node.js App</a:t>
            </a:r>
          </a:p>
          <a:p>
            <a:pPr marL="342900" indent="-342900">
              <a:buFont typeface="Wingdings" charset="0"/>
              <a:buChar char="à"/>
            </a:pPr>
            <a:r>
              <a:rPr lang="en-US" dirty="0" smtClean="0"/>
              <a:t>As a JavaScript training tool</a:t>
            </a:r>
          </a:p>
          <a:p>
            <a:pPr marL="342900" indent="-342900">
              <a:buFont typeface="Wingdings" charset="0"/>
              <a:buChar char="à"/>
            </a:pPr>
            <a:r>
              <a:rPr lang="en-US" dirty="0" smtClean="0"/>
              <a:t>Wholesale (Soon with browser Source Maps)</a:t>
            </a:r>
            <a:endParaRPr lang="en-US" dirty="0"/>
          </a:p>
        </p:txBody>
      </p:sp>
      <p:sp>
        <p:nvSpPr>
          <p:cNvPr id="4" name="Slide Number Placeholder 3"/>
          <p:cNvSpPr>
            <a:spLocks noGrp="1"/>
          </p:cNvSpPr>
          <p:nvPr>
            <p:ph type="sldNum" sz="quarter" idx="12"/>
          </p:nvPr>
        </p:nvSpPr>
        <p:spPr/>
        <p:txBody>
          <a:bodyPr/>
          <a:lstStyle/>
          <a:p>
            <a:fld id="{D1DD3D2D-3457-4AE7-8067-8EDDEBEFF28A}" type="slidenum">
              <a:rPr lang="en-US" smtClean="0"/>
              <a:pPr/>
              <a:t>57</a:t>
            </a:fld>
            <a:endParaRPr lang="en-US"/>
          </a:p>
        </p:txBody>
      </p:sp>
    </p:spTree>
    <p:extLst>
      <p:ext uri="{BB962C8B-B14F-4D97-AF65-F5344CB8AC3E}">
        <p14:creationId xmlns:p14="http://schemas.microsoft.com/office/powerpoint/2010/main" val="2209207032"/>
      </p:ext>
    </p:extLst>
  </p:cSld>
  <p:clrMapOvr>
    <a:masterClrMapping/>
  </p:clrMapOvr>
  <p:transition xmlns:p14="http://schemas.microsoft.com/office/powerpoint/2010/main" spd="slow">
    <p:wip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Influencing </a:t>
            </a:r>
            <a:r>
              <a:rPr lang="en-US" dirty="0" err="1" smtClean="0"/>
              <a:t>JS.Next</a:t>
            </a:r>
            <a:endParaRPr lang="en-US" dirty="0"/>
          </a:p>
        </p:txBody>
      </p:sp>
      <p:sp>
        <p:nvSpPr>
          <p:cNvPr id="3" name="Text Placeholder 2"/>
          <p:cNvSpPr>
            <a:spLocks noGrp="1"/>
          </p:cNvSpPr>
          <p:nvPr>
            <p:ph type="body" idx="1"/>
          </p:nvPr>
        </p:nvSpPr>
        <p:spPr/>
        <p:txBody>
          <a:bodyPr>
            <a:normAutofit/>
          </a:bodyPr>
          <a:lstStyle/>
          <a:p>
            <a:r>
              <a:rPr lang="en-US" sz="3200" dirty="0" smtClean="0"/>
              <a:t>Why?</a:t>
            </a:r>
            <a:endParaRPr lang="en-US" sz="3200" dirty="0"/>
          </a:p>
        </p:txBody>
      </p:sp>
      <p:sp>
        <p:nvSpPr>
          <p:cNvPr id="4" name="Rectangle 3"/>
          <p:cNvSpPr/>
          <p:nvPr/>
        </p:nvSpPr>
        <p:spPr>
          <a:xfrm>
            <a:off x="3352800" y="457200"/>
            <a:ext cx="5334000" cy="3276600"/>
          </a:xfrm>
          <a:prstGeom prst="rect">
            <a:avLst/>
          </a:prstGeom>
          <a:solidFill>
            <a:schemeClr val="tx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Consolas" pitchFamily="49" charset="0"/>
                <a:cs typeface="Consolas" pitchFamily="49" charset="0"/>
              </a:rPr>
              <a:t>let </a:t>
            </a:r>
            <a:r>
              <a:rPr lang="en-US" sz="2400" dirty="0" smtClean="0">
                <a:latin typeface="Consolas" pitchFamily="49" charset="0"/>
                <a:cs typeface="Consolas" pitchFamily="49" charset="0"/>
              </a:rPr>
              <a:t>name </a:t>
            </a:r>
            <a:r>
              <a:rPr lang="en-US" sz="2400" dirty="0">
                <a:latin typeface="Consolas" pitchFamily="49" charset="0"/>
                <a:cs typeface="Consolas" pitchFamily="49" charset="0"/>
              </a:rPr>
              <a:t>= </a:t>
            </a:r>
            <a:r>
              <a:rPr lang="en-US" sz="2400" dirty="0" smtClean="0">
                <a:latin typeface="Consolas" pitchFamily="49" charset="0"/>
                <a:cs typeface="Consolas" pitchFamily="49" charset="0"/>
              </a:rPr>
              <a:t>“block scoped!"</a:t>
            </a:r>
            <a:endParaRPr lang="en-US" sz="2400" dirty="0">
              <a:latin typeface="Consolas" pitchFamily="49" charset="0"/>
              <a:cs typeface="Consolas" pitchFamily="49" charset="0"/>
            </a:endParaRPr>
          </a:p>
          <a:p>
            <a:r>
              <a:rPr lang="en-US" sz="2400" dirty="0" err="1">
                <a:latin typeface="Consolas" pitchFamily="49" charset="0"/>
                <a:cs typeface="Consolas" pitchFamily="49" charset="0"/>
              </a:rPr>
              <a:t>const</a:t>
            </a:r>
            <a:r>
              <a:rPr lang="en-US" sz="2400" dirty="0">
                <a:latin typeface="Consolas" pitchFamily="49" charset="0"/>
                <a:cs typeface="Consolas" pitchFamily="49" charset="0"/>
              </a:rPr>
              <a:t> REALLY = "</a:t>
            </a:r>
            <a:r>
              <a:rPr lang="en-US" sz="2400" dirty="0" err="1">
                <a:latin typeface="Consolas" pitchFamily="49" charset="0"/>
                <a:cs typeface="Consolas" pitchFamily="49" charset="0"/>
              </a:rPr>
              <a:t>srsly</a:t>
            </a:r>
            <a:r>
              <a:rPr lang="en-US" sz="2400" dirty="0">
                <a:latin typeface="Consolas" pitchFamily="49" charset="0"/>
                <a:cs typeface="Consolas" pitchFamily="49" charset="0"/>
              </a:rPr>
              <a:t>"</a:t>
            </a:r>
          </a:p>
          <a:p>
            <a:r>
              <a:rPr lang="en-US" sz="2400" dirty="0" smtClean="0">
                <a:latin typeface="Consolas" pitchFamily="49" charset="0"/>
                <a:cs typeface="Consolas" pitchFamily="49" charset="0"/>
              </a:rPr>
              <a:t>#add(a, b) { a + b }</a:t>
            </a:r>
          </a:p>
          <a:p>
            <a:endParaRPr lang="en-US" sz="2400" dirty="0">
              <a:latin typeface="Consolas" pitchFamily="49" charset="0"/>
              <a:cs typeface="Consolas" pitchFamily="49" charset="0"/>
            </a:endParaRPr>
          </a:p>
          <a:p>
            <a:r>
              <a:rPr lang="en-US" sz="2400" dirty="0">
                <a:latin typeface="Consolas" pitchFamily="49" charset="0"/>
                <a:cs typeface="Consolas" pitchFamily="49" charset="0"/>
              </a:rPr>
              <a:t>module </a:t>
            </a:r>
            <a:r>
              <a:rPr lang="en-US" sz="2400" dirty="0" smtClean="0">
                <a:latin typeface="Consolas" pitchFamily="49" charset="0"/>
                <a:cs typeface="Consolas" pitchFamily="49" charset="0"/>
              </a:rPr>
              <a:t>Mod </a:t>
            </a:r>
            <a:r>
              <a:rPr lang="en-US" sz="2400" dirty="0">
                <a:latin typeface="Consolas" pitchFamily="49" charset="0"/>
                <a:cs typeface="Consolas" pitchFamily="49" charset="0"/>
              </a:rPr>
              <a:t>{</a:t>
            </a:r>
          </a:p>
          <a:p>
            <a:r>
              <a:rPr lang="en-US" sz="2400" dirty="0">
                <a:latin typeface="Consolas" pitchFamily="49" charset="0"/>
                <a:cs typeface="Consolas" pitchFamily="49" charset="0"/>
              </a:rPr>
              <a:t> </a:t>
            </a:r>
            <a:r>
              <a:rPr lang="en-US" sz="2400" dirty="0" smtClean="0">
                <a:latin typeface="Consolas" pitchFamily="49" charset="0"/>
                <a:cs typeface="Consolas" pitchFamily="49" charset="0"/>
              </a:rPr>
              <a:t> export </a:t>
            </a:r>
            <a:r>
              <a:rPr lang="en-US" sz="2400" dirty="0" err="1">
                <a:latin typeface="Consolas" pitchFamily="49" charset="0"/>
                <a:cs typeface="Consolas" pitchFamily="49" charset="0"/>
              </a:rPr>
              <a:t>const</a:t>
            </a:r>
            <a:r>
              <a:rPr lang="en-US" sz="2400" dirty="0">
                <a:latin typeface="Consolas" pitchFamily="49" charset="0"/>
                <a:cs typeface="Consolas" pitchFamily="49" charset="0"/>
              </a:rPr>
              <a:t> K = </a:t>
            </a:r>
            <a:r>
              <a:rPr lang="en-US" sz="2400" dirty="0" smtClean="0">
                <a:latin typeface="Consolas" pitchFamily="49" charset="0"/>
                <a:cs typeface="Consolas" pitchFamily="49" charset="0"/>
              </a:rPr>
              <a:t>“foo”</a:t>
            </a:r>
            <a:endParaRPr lang="en-US" sz="2400" dirty="0">
              <a:latin typeface="Consolas" pitchFamily="49" charset="0"/>
              <a:cs typeface="Consolas" pitchFamily="49" charset="0"/>
            </a:endParaRPr>
          </a:p>
          <a:p>
            <a:r>
              <a:rPr lang="en-US" sz="2400" dirty="0">
                <a:latin typeface="Consolas" pitchFamily="49" charset="0"/>
                <a:cs typeface="Consolas" pitchFamily="49" charset="0"/>
              </a:rPr>
              <a:t>  export #add(x, y) { x + y }</a:t>
            </a:r>
          </a:p>
          <a:p>
            <a:r>
              <a:rPr lang="en-US" sz="2400" dirty="0">
                <a:latin typeface="Consolas" pitchFamily="49" charset="0"/>
                <a:cs typeface="Consolas" pitchFamily="49" charset="0"/>
              </a:rPr>
              <a:t>}</a:t>
            </a:r>
          </a:p>
        </p:txBody>
      </p:sp>
      <p:sp>
        <p:nvSpPr>
          <p:cNvPr id="5" name="Rectangle 4"/>
          <p:cNvSpPr/>
          <p:nvPr/>
        </p:nvSpPr>
        <p:spPr>
          <a:xfrm rot="1036050">
            <a:off x="94912" y="1372225"/>
            <a:ext cx="3001957" cy="1446550"/>
          </a:xfrm>
          <a:prstGeom prst="rect">
            <a:avLst/>
          </a:prstGeom>
          <a:noFill/>
        </p:spPr>
        <p:txBody>
          <a:bodyPr wrap="none" lIns="91440" tIns="45720" rIns="91440" bIns="45720">
            <a:spAutoFit/>
          </a:bodyPr>
          <a:lstStyle/>
          <a:p>
            <a:pPr algn="ctr"/>
            <a:r>
              <a:rPr lang="en-US" sz="4400" b="1" spc="50"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DistrictThin"/>
                <a:cs typeface="DistrictThin"/>
              </a:rPr>
              <a:t>Function </a:t>
            </a:r>
          </a:p>
          <a:p>
            <a:pPr algn="ctr"/>
            <a:r>
              <a:rPr lang="en-US" sz="4400" b="1" spc="50" dirty="0" smtClean="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DistrictThin"/>
                <a:cs typeface="DistrictThin"/>
              </a:rPr>
              <a:t>Declaration!</a:t>
            </a:r>
            <a:endParaRPr lang="en-US" sz="4400" b="1"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latin typeface="DistrictThin"/>
              <a:cs typeface="DistrictThin"/>
            </a:endParaRPr>
          </a:p>
        </p:txBody>
      </p:sp>
      <p:cxnSp>
        <p:nvCxnSpPr>
          <p:cNvPr id="6" name="Curved Connector 5"/>
          <p:cNvCxnSpPr>
            <a:stCxn id="5" idx="0"/>
          </p:cNvCxnSpPr>
          <p:nvPr/>
        </p:nvCxnSpPr>
        <p:spPr>
          <a:xfrm rot="16200000" flipH="1">
            <a:off x="2540199" y="675207"/>
            <a:ext cx="162153" cy="1621387"/>
          </a:xfrm>
          <a:prstGeom prst="curvedConnector4">
            <a:avLst>
              <a:gd name="adj1" fmla="val -140978"/>
              <a:gd name="adj2" fmla="val 89666"/>
            </a:avLst>
          </a:prstGeom>
          <a:ln w="76200">
            <a:solidFill>
              <a:schemeClr val="accent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 name="Slide Number Placeholder 6"/>
          <p:cNvSpPr>
            <a:spLocks noGrp="1"/>
          </p:cNvSpPr>
          <p:nvPr>
            <p:ph type="sldNum" sz="quarter" idx="12"/>
          </p:nvPr>
        </p:nvSpPr>
        <p:spPr/>
        <p:txBody>
          <a:bodyPr/>
          <a:lstStyle/>
          <a:p>
            <a:fld id="{D1DD3D2D-3457-4AE7-8067-8EDDEBEFF28A}" type="slidenum">
              <a:rPr lang="en-US" smtClean="0"/>
              <a:pPr/>
              <a:t>58</a:t>
            </a:fld>
            <a:endParaRPr lang="en-US"/>
          </a:p>
        </p:txBody>
      </p:sp>
    </p:spTree>
    <p:extLst>
      <p:ext uri="{BB962C8B-B14F-4D97-AF65-F5344CB8AC3E}">
        <p14:creationId xmlns:p14="http://schemas.microsoft.com/office/powerpoint/2010/main" val="336780849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JavaScript Gets Better</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507589007"/>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p:cNvSpPr>
            <a:spLocks noGrp="1"/>
          </p:cNvSpPr>
          <p:nvPr>
            <p:ph type="sldNum" sz="quarter" idx="12"/>
          </p:nvPr>
        </p:nvSpPr>
        <p:spPr/>
        <p:txBody>
          <a:bodyPr/>
          <a:lstStyle/>
          <a:p>
            <a:fld id="{D1DD3D2D-3457-4AE7-8067-8EDDEBEFF28A}" type="slidenum">
              <a:rPr lang="en-US" smtClean="0"/>
              <a:pPr/>
              <a:t>59</a:t>
            </a:fld>
            <a:endParaRPr lang="en-US"/>
          </a:p>
        </p:txBody>
      </p:sp>
    </p:spTree>
    <p:extLst>
      <p:ext uri="{BB962C8B-B14F-4D97-AF65-F5344CB8AC3E}">
        <p14:creationId xmlns:p14="http://schemas.microsoft.com/office/powerpoint/2010/main" val="336744922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p</a:t>
            </a:r>
            <a:r>
              <a:rPr lang="en-US" i="1" dirty="0" smtClean="0"/>
              <a:t>re- + processor</a:t>
            </a:r>
            <a:endParaRPr lang="en-US" i="1" dirty="0"/>
          </a:p>
        </p:txBody>
      </p:sp>
      <p:sp>
        <p:nvSpPr>
          <p:cNvPr id="3" name="Content Placeholder 2"/>
          <p:cNvSpPr>
            <a:spLocks noGrp="1"/>
          </p:cNvSpPr>
          <p:nvPr>
            <p:ph idx="1"/>
          </p:nvPr>
        </p:nvSpPr>
        <p:spPr/>
        <p:txBody>
          <a:bodyPr/>
          <a:lstStyle/>
          <a:p>
            <a:pPr marL="0" indent="0">
              <a:buNone/>
            </a:pPr>
            <a:r>
              <a:rPr lang="en-US" dirty="0" smtClean="0"/>
              <a:t>“…a program that processes its input data to produce output that is used as input to another program.” (Source: Wikipedia)</a:t>
            </a:r>
          </a:p>
          <a:p>
            <a:pPr marL="0" indent="0">
              <a:buNone/>
            </a:pPr>
            <a:endParaRPr lang="en-US" dirty="0"/>
          </a:p>
          <a:p>
            <a:pPr marL="0" indent="0">
              <a:buNone/>
            </a:pPr>
            <a:r>
              <a:rPr lang="en-US" dirty="0" smtClean="0"/>
              <a:t>When applied to the web, the term usually means a language that can be combined with a transpiler to output a canonical “web language,” like JavaScript or CSS.</a:t>
            </a:r>
            <a:endParaRPr lang="en-US" dirty="0"/>
          </a:p>
        </p:txBody>
      </p:sp>
      <p:sp>
        <p:nvSpPr>
          <p:cNvPr id="4" name="Slide Number Placeholder 3"/>
          <p:cNvSpPr>
            <a:spLocks noGrp="1"/>
          </p:cNvSpPr>
          <p:nvPr>
            <p:ph type="sldNum" sz="quarter" idx="12"/>
          </p:nvPr>
        </p:nvSpPr>
        <p:spPr/>
        <p:txBody>
          <a:bodyPr/>
          <a:lstStyle/>
          <a:p>
            <a:fld id="{D1DD3D2D-3457-4AE7-8067-8EDDEBEFF28A}" type="slidenum">
              <a:rPr lang="en-US" smtClean="0"/>
              <a:pPr/>
              <a:t>6</a:t>
            </a:fld>
            <a:endParaRPr lang="en-US"/>
          </a:p>
        </p:txBody>
      </p:sp>
    </p:spTree>
    <p:extLst>
      <p:ext uri="{BB962C8B-B14F-4D97-AF65-F5344CB8AC3E}">
        <p14:creationId xmlns:p14="http://schemas.microsoft.com/office/powerpoint/2010/main" val="463034468"/>
      </p:ext>
    </p:extLst>
  </p:cSld>
  <p:clrMapOvr>
    <a:masterClrMapping/>
  </p:clrMapOvr>
  <p:transition xmlns:p14="http://schemas.microsoft.com/office/powerpoint/2010/main" spd="slow">
    <p:wip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2400" y="228600"/>
            <a:ext cx="3505200" cy="4114800"/>
          </a:xfrm>
        </p:spPr>
        <p:txBody>
          <a:bodyPr anchor="ctr">
            <a:normAutofit/>
          </a:bodyPr>
          <a:lstStyle/>
          <a:p>
            <a:pPr algn="r"/>
            <a:r>
              <a:rPr lang="en-US" sz="2400" dirty="0">
                <a:solidFill>
                  <a:schemeClr val="bg1">
                    <a:lumMod val="95000"/>
                  </a:schemeClr>
                </a:solidFill>
              </a:rPr>
              <a:t>"We are not just advocating a language on top of JS that you use to </a:t>
            </a:r>
            <a:r>
              <a:rPr lang="en-US" sz="2400" i="1" dirty="0">
                <a:solidFill>
                  <a:schemeClr val="bg1">
                    <a:lumMod val="95000"/>
                  </a:schemeClr>
                </a:solidFill>
              </a:rPr>
              <a:t>avoid</a:t>
            </a:r>
            <a:r>
              <a:rPr lang="en-US" sz="2400" dirty="0">
                <a:solidFill>
                  <a:schemeClr val="bg1">
                    <a:lumMod val="95000"/>
                  </a:schemeClr>
                </a:solidFill>
              </a:rPr>
              <a:t> </a:t>
            </a:r>
            <a:r>
              <a:rPr lang="en-US" sz="2400" dirty="0" smtClean="0">
                <a:solidFill>
                  <a:schemeClr val="bg1">
                    <a:lumMod val="95000"/>
                  </a:schemeClr>
                </a:solidFill>
              </a:rPr>
              <a:t>JS (GWT, </a:t>
            </a:r>
            <a:r>
              <a:rPr lang="en-US" sz="2400" dirty="0" err="1" smtClean="0">
                <a:solidFill>
                  <a:schemeClr val="bg1">
                    <a:lumMod val="95000"/>
                  </a:schemeClr>
                </a:solidFill>
              </a:rPr>
              <a:t>Haxe</a:t>
            </a:r>
            <a:r>
              <a:rPr lang="en-US" sz="2400" dirty="0" smtClean="0">
                <a:solidFill>
                  <a:schemeClr val="bg1">
                    <a:lumMod val="95000"/>
                  </a:schemeClr>
                </a:solidFill>
              </a:rPr>
              <a:t>, Objective-J, etc.). </a:t>
            </a:r>
            <a:r>
              <a:rPr lang="en-US" sz="2400" dirty="0">
                <a:solidFill>
                  <a:schemeClr val="bg1">
                    <a:lumMod val="95000"/>
                  </a:schemeClr>
                </a:solidFill>
              </a:rPr>
              <a:t>We are advocating that you all help </a:t>
            </a:r>
            <a:r>
              <a:rPr lang="en-US" sz="2400" i="1" dirty="0">
                <a:solidFill>
                  <a:schemeClr val="bg1">
                    <a:lumMod val="95000"/>
                  </a:schemeClr>
                </a:solidFill>
              </a:rPr>
              <a:t>build a better JS on JS</a:t>
            </a:r>
            <a:r>
              <a:rPr lang="en-US" sz="2400" dirty="0">
                <a:solidFill>
                  <a:schemeClr val="bg1">
                    <a:lumMod val="95000"/>
                  </a:schemeClr>
                </a:solidFill>
              </a:rPr>
              <a:t>, which then becomes standardized as </a:t>
            </a:r>
            <a:r>
              <a:rPr lang="en-US" sz="2400" dirty="0" err="1">
                <a:solidFill>
                  <a:schemeClr val="bg1">
                    <a:lumMod val="95000"/>
                  </a:schemeClr>
                </a:solidFill>
              </a:rPr>
              <a:t>JS.next</a:t>
            </a:r>
            <a:r>
              <a:rPr lang="en-US" sz="2400" dirty="0">
                <a:solidFill>
                  <a:schemeClr val="bg1">
                    <a:lumMod val="95000"/>
                  </a:schemeClr>
                </a:solidFill>
              </a:rPr>
              <a:t>." </a:t>
            </a:r>
            <a:endParaRPr lang="en-US" sz="2400" dirty="0" smtClean="0">
              <a:solidFill>
                <a:schemeClr val="bg1">
                  <a:lumMod val="95000"/>
                </a:schemeClr>
              </a:solidFill>
            </a:endParaRPr>
          </a:p>
          <a:p>
            <a:pPr algn="r"/>
            <a:r>
              <a:rPr lang="en-US" sz="2400" dirty="0" smtClean="0">
                <a:solidFill>
                  <a:schemeClr val="bg1">
                    <a:lumMod val="95000"/>
                  </a:schemeClr>
                </a:solidFill>
              </a:rPr>
              <a:t>- </a:t>
            </a:r>
            <a:r>
              <a:rPr lang="en-US" sz="2400" dirty="0">
                <a:solidFill>
                  <a:schemeClr val="bg1">
                    <a:lumMod val="95000"/>
                  </a:schemeClr>
                </a:solidFill>
              </a:rPr>
              <a:t>Brendan </a:t>
            </a:r>
            <a:r>
              <a:rPr lang="en-US" sz="2400" dirty="0" err="1">
                <a:solidFill>
                  <a:schemeClr val="bg1">
                    <a:lumMod val="95000"/>
                  </a:schemeClr>
                </a:solidFill>
              </a:rPr>
              <a:t>Eich</a:t>
            </a:r>
            <a:r>
              <a:rPr lang="en-US" sz="2400" dirty="0">
                <a:solidFill>
                  <a:schemeClr val="bg1">
                    <a:lumMod val="95000"/>
                  </a:schemeClr>
                </a:solidFill>
              </a:rPr>
              <a:t> </a:t>
            </a:r>
            <a:endParaRPr lang="en-US" sz="2400" dirty="0" smtClean="0">
              <a:solidFill>
                <a:schemeClr val="bg1">
                  <a:lumMod val="95000"/>
                </a:schemeClr>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6200" y="381000"/>
            <a:ext cx="4657725" cy="3790950"/>
          </a:xfrm>
          <a:prstGeom prst="rect">
            <a:avLst/>
          </a:prstGeom>
        </p:spPr>
      </p:pic>
      <p:sp>
        <p:nvSpPr>
          <p:cNvPr id="8" name="Title 4"/>
          <p:cNvSpPr>
            <a:spLocks noGrp="1"/>
          </p:cNvSpPr>
          <p:nvPr>
            <p:ph type="title"/>
          </p:nvPr>
        </p:nvSpPr>
        <p:spPr>
          <a:xfrm>
            <a:off x="722313" y="5114925"/>
            <a:ext cx="7772400" cy="1362075"/>
          </a:xfrm>
        </p:spPr>
        <p:txBody>
          <a:bodyPr>
            <a:normAutofit/>
          </a:bodyPr>
          <a:lstStyle/>
          <a:p>
            <a:r>
              <a:rPr lang="en-US" sz="3200" dirty="0" smtClean="0"/>
              <a:t>CoffeeScript Is </a:t>
            </a:r>
            <a:r>
              <a:rPr lang="en-US" sz="3200" dirty="0" smtClean="0"/>
              <a:t>not a replacement </a:t>
            </a:r>
            <a:br>
              <a:rPr lang="en-US" sz="3200" dirty="0" smtClean="0"/>
            </a:br>
            <a:r>
              <a:rPr lang="en-US" sz="3200" i="1" dirty="0" smtClean="0"/>
              <a:t>for</a:t>
            </a:r>
            <a:r>
              <a:rPr lang="en-US" sz="3200" dirty="0" smtClean="0"/>
              <a:t> JavaScript</a:t>
            </a:r>
            <a:endParaRPr lang="en-US" sz="3200" dirty="0"/>
          </a:p>
        </p:txBody>
      </p:sp>
      <p:sp>
        <p:nvSpPr>
          <p:cNvPr id="2" name="Slide Number Placeholder 1"/>
          <p:cNvSpPr>
            <a:spLocks noGrp="1"/>
          </p:cNvSpPr>
          <p:nvPr>
            <p:ph type="sldNum" sz="quarter" idx="12"/>
          </p:nvPr>
        </p:nvSpPr>
        <p:spPr/>
        <p:txBody>
          <a:bodyPr/>
          <a:lstStyle/>
          <a:p>
            <a:fld id="{D1DD3D2D-3457-4AE7-8067-8EDDEBEFF28A}" type="slidenum">
              <a:rPr lang="en-US" smtClean="0"/>
              <a:pPr/>
              <a:t>60</a:t>
            </a:fld>
            <a:endParaRPr lang="en-US"/>
          </a:p>
        </p:txBody>
      </p:sp>
    </p:spTree>
    <p:extLst>
      <p:ext uri="{BB962C8B-B14F-4D97-AF65-F5344CB8AC3E}">
        <p14:creationId xmlns:p14="http://schemas.microsoft.com/office/powerpoint/2010/main" val="120364643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Autofit/>
          </a:bodyPr>
          <a:lstStyle/>
          <a:p>
            <a:r>
              <a:rPr lang="en-US" sz="3600" dirty="0" smtClean="0"/>
              <a:t>The People vs. </a:t>
            </a:r>
            <a:br>
              <a:rPr lang="en-US" sz="3600" dirty="0" smtClean="0"/>
            </a:br>
            <a:r>
              <a:rPr lang="en-US" sz="3600" dirty="0" smtClean="0"/>
              <a:t>The WHATWG, TC39 and the W3C</a:t>
            </a:r>
            <a:endParaRPr lang="en-US" sz="3600" dirty="0"/>
          </a:p>
        </p:txBody>
      </p:sp>
      <p:pic>
        <p:nvPicPr>
          <p:cNvPr id="11" name="Content Placeholder 10"/>
          <p:cNvPicPr>
            <a:picLocks noGrp="1" noChangeAspect="1"/>
          </p:cNvPicPr>
          <p:nvPr>
            <p:ph idx="1"/>
          </p:nvPr>
        </p:nvPicPr>
        <p:blipFill>
          <a:blip r:embed="rId3"/>
          <a:srcRect t="10003" b="10003"/>
          <a:stretch>
            <a:fillRect/>
          </a:stretch>
        </p:blipFill>
        <p:spPr/>
      </p:pic>
      <p:sp>
        <p:nvSpPr>
          <p:cNvPr id="4" name="Slide Number Placeholder 3"/>
          <p:cNvSpPr>
            <a:spLocks noGrp="1"/>
          </p:cNvSpPr>
          <p:nvPr>
            <p:ph type="sldNum" sz="quarter" idx="12"/>
          </p:nvPr>
        </p:nvSpPr>
        <p:spPr/>
        <p:txBody>
          <a:bodyPr/>
          <a:lstStyle/>
          <a:p>
            <a:fld id="{D1DD3D2D-3457-4AE7-8067-8EDDEBEFF28A}" type="slidenum">
              <a:rPr lang="en-US" smtClean="0"/>
              <a:pPr/>
              <a:t>61</a:t>
            </a:fld>
            <a:endParaRPr lang="en-US"/>
          </a:p>
        </p:txBody>
      </p:sp>
      <p:sp>
        <p:nvSpPr>
          <p:cNvPr id="12" name="TextBox 11"/>
          <p:cNvSpPr txBox="1"/>
          <p:nvPr/>
        </p:nvSpPr>
        <p:spPr>
          <a:xfrm>
            <a:off x="457200" y="6172200"/>
            <a:ext cx="7404591" cy="253916"/>
          </a:xfrm>
          <a:prstGeom prst="rect">
            <a:avLst/>
          </a:prstGeom>
          <a:noFill/>
        </p:spPr>
        <p:txBody>
          <a:bodyPr wrap="none" rtlCol="0">
            <a:spAutoFit/>
          </a:bodyPr>
          <a:lstStyle/>
          <a:p>
            <a:r>
              <a:rPr lang="en-US" sz="1050" dirty="0" smtClean="0">
                <a:solidFill>
                  <a:srgbClr val="FFFFFF"/>
                </a:solidFill>
              </a:rPr>
              <a:t>CC image copyright William &amp; Mary Law Library, used </a:t>
            </a:r>
            <a:r>
              <a:rPr lang="en-US" sz="1050" dirty="0">
                <a:solidFill>
                  <a:srgbClr val="FFFFFF"/>
                </a:solidFill>
              </a:rPr>
              <a:t>with Permission - http://</a:t>
            </a:r>
            <a:r>
              <a:rPr lang="en-US" sz="1050" dirty="0" err="1">
                <a:solidFill>
                  <a:srgbClr val="FFFFFF"/>
                </a:solidFill>
              </a:rPr>
              <a:t>www.flickr.com</a:t>
            </a:r>
            <a:r>
              <a:rPr lang="en-US" sz="1050" dirty="0">
                <a:solidFill>
                  <a:srgbClr val="FFFFFF"/>
                </a:solidFill>
              </a:rPr>
              <a:t>/photos/</a:t>
            </a:r>
            <a:r>
              <a:rPr lang="en-US" sz="1050" dirty="0" err="1">
                <a:solidFill>
                  <a:srgbClr val="FFFFFF"/>
                </a:solidFill>
              </a:rPr>
              <a:t>wolflawlibrary</a:t>
            </a:r>
            <a:r>
              <a:rPr lang="en-US" sz="1050" dirty="0">
                <a:solidFill>
                  <a:srgbClr val="FFFFFF"/>
                </a:solidFill>
              </a:rPr>
              <a:t>/5051047245/</a:t>
            </a:r>
          </a:p>
        </p:txBody>
      </p:sp>
    </p:spTree>
    <p:extLst>
      <p:ext uri="{BB962C8B-B14F-4D97-AF65-F5344CB8AC3E}">
        <p14:creationId xmlns:p14="http://schemas.microsoft.com/office/powerpoint/2010/main" val="3635312273"/>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20579"/>
            <a:ext cx="9129904" cy="7086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itle 1"/>
          <p:cNvSpPr>
            <a:spLocks noGrp="1"/>
          </p:cNvSpPr>
          <p:nvPr>
            <p:ph type="title"/>
          </p:nvPr>
        </p:nvSpPr>
        <p:spPr>
          <a:xfrm>
            <a:off x="533400" y="4635501"/>
            <a:ext cx="8915400" cy="762000"/>
          </a:xfrm>
          <a:solidFill>
            <a:schemeClr val="bg2">
              <a:lumMod val="90000"/>
            </a:schemeClr>
          </a:solidFill>
        </p:spPr>
        <p:txBody>
          <a:bodyPr>
            <a:normAutofit/>
          </a:bodyPr>
          <a:lstStyle/>
          <a:p>
            <a:r>
              <a:rPr lang="en-US" dirty="0" smtClean="0">
                <a:solidFill>
                  <a:schemeClr val="tx1"/>
                </a:solidFill>
                <a:latin typeface="DistrictThin"/>
                <a:cs typeface="DistrictThin"/>
              </a:rPr>
              <a:t>the JavaScript Dialectic, Revisited</a:t>
            </a:r>
            <a:endParaRPr lang="en-US" dirty="0">
              <a:solidFill>
                <a:schemeClr val="tx1"/>
              </a:solidFill>
              <a:latin typeface="DistrictThin"/>
              <a:cs typeface="DistrictThin"/>
            </a:endParaRPr>
          </a:p>
        </p:txBody>
      </p:sp>
      <p:sp>
        <p:nvSpPr>
          <p:cNvPr id="4" name="Text Placeholder 2"/>
          <p:cNvSpPr>
            <a:spLocks noGrp="1"/>
          </p:cNvSpPr>
          <p:nvPr>
            <p:ph type="body" idx="1"/>
          </p:nvPr>
        </p:nvSpPr>
        <p:spPr>
          <a:xfrm>
            <a:off x="533400" y="4114800"/>
            <a:ext cx="8915400" cy="520700"/>
          </a:xfrm>
          <a:solidFill>
            <a:schemeClr val="bg2">
              <a:lumMod val="90000"/>
            </a:schemeClr>
          </a:solidFill>
        </p:spPr>
        <p:txBody>
          <a:bodyPr/>
          <a:lstStyle/>
          <a:p>
            <a:r>
              <a:rPr lang="en-US" dirty="0" smtClean="0">
                <a:solidFill>
                  <a:schemeClr val="tx1"/>
                </a:solidFill>
              </a:rPr>
              <a:t>What Can I/We/Everyone Learn from CoffeeScript?</a:t>
            </a:r>
          </a:p>
        </p:txBody>
      </p:sp>
      <p:sp>
        <p:nvSpPr>
          <p:cNvPr id="2" name="Slide Number Placeholder 1"/>
          <p:cNvSpPr>
            <a:spLocks noGrp="1"/>
          </p:cNvSpPr>
          <p:nvPr>
            <p:ph type="sldNum" sz="quarter" idx="12"/>
          </p:nvPr>
        </p:nvSpPr>
        <p:spPr/>
        <p:txBody>
          <a:bodyPr/>
          <a:lstStyle/>
          <a:p>
            <a:fld id="{D1DD3D2D-3457-4AE7-8067-8EDDEBEFF28A}" type="slidenum">
              <a:rPr lang="en-US" smtClean="0"/>
              <a:pPr/>
              <a:t>62</a:t>
            </a:fld>
            <a:endParaRPr lang="en-US"/>
          </a:p>
        </p:txBody>
      </p:sp>
    </p:spTree>
    <p:extLst>
      <p:ext uri="{BB962C8B-B14F-4D97-AF65-F5344CB8AC3E}">
        <p14:creationId xmlns:p14="http://schemas.microsoft.com/office/powerpoint/2010/main" val="179241839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4" name="Text Placeholder 3"/>
          <p:cNvSpPr>
            <a:spLocks noGrp="1"/>
          </p:cNvSpPr>
          <p:nvPr>
            <p:ph type="body" idx="1"/>
          </p:nvPr>
        </p:nvSpPr>
        <p:spPr/>
        <p:txBody>
          <a:bodyPr/>
          <a:lstStyle/>
          <a:p>
            <a:r>
              <a:rPr lang="en-US" dirty="0" smtClean="0"/>
              <a:t>@BrandonSatrom</a:t>
            </a:r>
          </a:p>
          <a:p>
            <a:r>
              <a:rPr lang="en-US" dirty="0" err="1" smtClean="0"/>
              <a:t>brandon@kendoui.com</a:t>
            </a:r>
            <a:endParaRPr lang="en-US" dirty="0" smtClean="0"/>
          </a:p>
          <a:p>
            <a:r>
              <a:rPr lang="en-US" dirty="0" smtClean="0"/>
              <a:t>UserInExperience.com</a:t>
            </a:r>
            <a:endParaRPr lang="en-US" dirty="0"/>
          </a:p>
        </p:txBody>
      </p:sp>
      <p:pic>
        <p:nvPicPr>
          <p:cNvPr id="5" name="Picture 6" descr="http://i.imgur.com/pOwYh.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42706" y="237506"/>
            <a:ext cx="5029200" cy="3352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3" name="Slide Number Placeholder 2"/>
          <p:cNvSpPr>
            <a:spLocks noGrp="1"/>
          </p:cNvSpPr>
          <p:nvPr>
            <p:ph type="sldNum" sz="quarter" idx="12"/>
          </p:nvPr>
        </p:nvSpPr>
        <p:spPr/>
        <p:txBody>
          <a:bodyPr/>
          <a:lstStyle/>
          <a:p>
            <a:fld id="{D1DD3D2D-3457-4AE7-8067-8EDDEBEFF28A}" type="slidenum">
              <a:rPr lang="en-US" smtClean="0"/>
              <a:pPr/>
              <a:t>63</a:t>
            </a:fld>
            <a:endParaRPr lang="en-US"/>
          </a:p>
        </p:txBody>
      </p:sp>
    </p:spTree>
    <p:extLst>
      <p:ext uri="{BB962C8B-B14F-4D97-AF65-F5344CB8AC3E}">
        <p14:creationId xmlns:p14="http://schemas.microsoft.com/office/powerpoint/2010/main" val="160829434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Web Development is Changing</a:t>
            </a:r>
            <a:endParaRPr lang="en-US" dirty="0"/>
          </a:p>
        </p:txBody>
      </p:sp>
      <p:pic>
        <p:nvPicPr>
          <p:cNvPr id="5" name="Content Placeholder 4"/>
          <p:cNvPicPr>
            <a:picLocks noGrp="1" noChangeAspect="1"/>
          </p:cNvPicPr>
          <p:nvPr>
            <p:ph idx="1"/>
          </p:nvPr>
        </p:nvPicPr>
        <p:blipFill>
          <a:blip r:embed="rId3"/>
          <a:srcRect t="8773" b="8773"/>
          <a:stretch>
            <a:fillRect/>
          </a:stretch>
        </p:blipFill>
        <p:spPr/>
      </p:pic>
      <p:sp>
        <p:nvSpPr>
          <p:cNvPr id="4" name="Slide Number Placeholder 3"/>
          <p:cNvSpPr>
            <a:spLocks noGrp="1"/>
          </p:cNvSpPr>
          <p:nvPr>
            <p:ph type="sldNum" sz="quarter" idx="12"/>
          </p:nvPr>
        </p:nvSpPr>
        <p:spPr/>
        <p:txBody>
          <a:bodyPr/>
          <a:lstStyle/>
          <a:p>
            <a:fld id="{D1DD3D2D-3457-4AE7-8067-8EDDEBEFF28A}" type="slidenum">
              <a:rPr lang="en-US" smtClean="0"/>
              <a:pPr/>
              <a:t>7</a:t>
            </a:fld>
            <a:endParaRPr lang="en-US"/>
          </a:p>
        </p:txBody>
      </p:sp>
      <p:sp>
        <p:nvSpPr>
          <p:cNvPr id="6" name="TextBox 5"/>
          <p:cNvSpPr txBox="1"/>
          <p:nvPr/>
        </p:nvSpPr>
        <p:spPr>
          <a:xfrm>
            <a:off x="457200" y="6172200"/>
            <a:ext cx="7173759" cy="253916"/>
          </a:xfrm>
          <a:prstGeom prst="rect">
            <a:avLst/>
          </a:prstGeom>
          <a:noFill/>
        </p:spPr>
        <p:txBody>
          <a:bodyPr wrap="none" rtlCol="0">
            <a:spAutoFit/>
          </a:bodyPr>
          <a:lstStyle/>
          <a:p>
            <a:r>
              <a:rPr lang="en-US" sz="1050" dirty="0" smtClean="0">
                <a:solidFill>
                  <a:srgbClr val="FFFFFF"/>
                </a:solidFill>
              </a:rPr>
              <a:t>CC image copyright Miguel Angel </a:t>
            </a:r>
            <a:r>
              <a:rPr lang="en-US" sz="1050" dirty="0" err="1" smtClean="0">
                <a:solidFill>
                  <a:srgbClr val="FFFFFF"/>
                </a:solidFill>
              </a:rPr>
              <a:t>Sune</a:t>
            </a:r>
            <a:r>
              <a:rPr lang="en-US" sz="1050" dirty="0" smtClean="0">
                <a:solidFill>
                  <a:srgbClr val="FFFFFF"/>
                </a:solidFill>
              </a:rPr>
              <a:t>, used </a:t>
            </a:r>
            <a:r>
              <a:rPr lang="en-US" sz="1050" dirty="0">
                <a:solidFill>
                  <a:srgbClr val="FFFFFF"/>
                </a:solidFill>
              </a:rPr>
              <a:t>with Permission - http://</a:t>
            </a:r>
            <a:r>
              <a:rPr lang="en-US" sz="1050" dirty="0" err="1">
                <a:solidFill>
                  <a:srgbClr val="FFFFFF"/>
                </a:solidFill>
              </a:rPr>
              <a:t>www.flickr.com</a:t>
            </a:r>
            <a:r>
              <a:rPr lang="en-US" sz="1050" dirty="0">
                <a:solidFill>
                  <a:srgbClr val="FFFFFF"/>
                </a:solidFill>
              </a:rPr>
              <a:t>/photos/miguel9120_fotos/6762014771</a:t>
            </a:r>
            <a:r>
              <a:rPr lang="en-US" sz="1050" dirty="0" smtClean="0">
                <a:solidFill>
                  <a:srgbClr val="FFFFFF"/>
                </a:solidFill>
              </a:rPr>
              <a:t>/</a:t>
            </a:r>
            <a:endParaRPr lang="en-US" sz="1050" dirty="0">
              <a:solidFill>
                <a:srgbClr val="FFFFFF"/>
              </a:solidFill>
            </a:endParaRPr>
          </a:p>
        </p:txBody>
      </p:sp>
    </p:spTree>
    <p:extLst>
      <p:ext uri="{BB962C8B-B14F-4D97-AF65-F5344CB8AC3E}">
        <p14:creationId xmlns:p14="http://schemas.microsoft.com/office/powerpoint/2010/main" val="191021909"/>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sz="3600" dirty="0" err="1" smtClean="0"/>
              <a:t>PreProcessors</a:t>
            </a:r>
            <a:r>
              <a:rPr lang="en-US" sz="3600" dirty="0" smtClean="0"/>
              <a:t>, The Web and You</a:t>
            </a:r>
            <a:endParaRPr lang="en-US" sz="3600" dirty="0"/>
          </a:p>
        </p:txBody>
      </p:sp>
      <p:sp>
        <p:nvSpPr>
          <p:cNvPr id="6" name="Text Placeholder 5"/>
          <p:cNvSpPr>
            <a:spLocks noGrp="1"/>
          </p:cNvSpPr>
          <p:nvPr>
            <p:ph type="body" idx="1"/>
          </p:nvPr>
        </p:nvSpPr>
        <p:spPr/>
        <p:txBody>
          <a:bodyPr/>
          <a:lstStyle/>
          <a:p>
            <a:r>
              <a:rPr lang="en-US" dirty="0" smtClean="0"/>
              <a:t>(aka, Brandon’s Golden Rules for Pre-Processor Adoption)</a:t>
            </a:r>
            <a:endParaRPr lang="en-US" dirty="0"/>
          </a:p>
        </p:txBody>
      </p:sp>
      <p:sp>
        <p:nvSpPr>
          <p:cNvPr id="4" name="Slide Number Placeholder 3"/>
          <p:cNvSpPr>
            <a:spLocks noGrp="1"/>
          </p:cNvSpPr>
          <p:nvPr>
            <p:ph type="sldNum" sz="quarter" idx="12"/>
          </p:nvPr>
        </p:nvSpPr>
        <p:spPr/>
        <p:txBody>
          <a:bodyPr/>
          <a:lstStyle/>
          <a:p>
            <a:fld id="{D1DD3D2D-3457-4AE7-8067-8EDDEBEFF28A}" type="slidenum">
              <a:rPr lang="en-US" smtClean="0"/>
              <a:pPr/>
              <a:t>8</a:t>
            </a:fld>
            <a:endParaRPr lang="en-US"/>
          </a:p>
        </p:txBody>
      </p:sp>
    </p:spTree>
    <p:extLst>
      <p:ext uri="{BB962C8B-B14F-4D97-AF65-F5344CB8AC3E}">
        <p14:creationId xmlns:p14="http://schemas.microsoft.com/office/powerpoint/2010/main" val="1864389882"/>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en-US" sz="3600" dirty="0" smtClean="0"/>
              <a:t>#1 - Use </a:t>
            </a:r>
            <a:r>
              <a:rPr lang="en-US" sz="3600" dirty="0"/>
              <a:t>a </a:t>
            </a:r>
            <a:r>
              <a:rPr lang="en-US" sz="3600" dirty="0" smtClean="0"/>
              <a:t>preprocessor </a:t>
            </a:r>
            <a:r>
              <a:rPr lang="en-US" sz="3600" i="1" dirty="0"/>
              <a:t>before</a:t>
            </a:r>
            <a:r>
              <a:rPr lang="en-US" sz="3600" dirty="0"/>
              <a:t> forming an opinion about it</a:t>
            </a:r>
            <a:br>
              <a:rPr lang="en-US" sz="3600" dirty="0"/>
            </a:br>
            <a:endParaRPr lang="en-US" sz="3600" dirty="0"/>
          </a:p>
        </p:txBody>
      </p:sp>
      <p:sp>
        <p:nvSpPr>
          <p:cNvPr id="3" name="Content Placeholder 2"/>
          <p:cNvSpPr>
            <a:spLocks noGrp="1"/>
          </p:cNvSpPr>
          <p:nvPr>
            <p:ph type="body" idx="1"/>
          </p:nvPr>
        </p:nvSpPr>
        <p:spPr/>
        <p:txBody>
          <a:bodyPr/>
          <a:lstStyle/>
          <a:p>
            <a:r>
              <a:rPr lang="en-US" dirty="0">
                <a:solidFill>
                  <a:schemeClr val="bg1">
                    <a:lumMod val="75000"/>
                  </a:schemeClr>
                </a:solidFill>
              </a:rPr>
              <a:t>"The challenge with new programming tools is </a:t>
            </a:r>
            <a:r>
              <a:rPr lang="en-US" dirty="0" smtClean="0">
                <a:solidFill>
                  <a:schemeClr val="bg1">
                    <a:lumMod val="75000"/>
                  </a:schemeClr>
                </a:solidFill>
              </a:rPr>
              <a:t>that, </a:t>
            </a:r>
            <a:r>
              <a:rPr lang="en-US" dirty="0">
                <a:solidFill>
                  <a:schemeClr val="bg1">
                    <a:lumMod val="75000"/>
                  </a:schemeClr>
                </a:solidFill>
              </a:rPr>
              <a:t>unlike conventional tools, we </a:t>
            </a:r>
            <a:r>
              <a:rPr lang="en-US" dirty="0" smtClean="0">
                <a:solidFill>
                  <a:schemeClr val="bg1">
                    <a:lumMod val="75000"/>
                  </a:schemeClr>
                </a:solidFill>
              </a:rPr>
              <a:t>don't </a:t>
            </a:r>
            <a:r>
              <a:rPr lang="en-US" dirty="0">
                <a:solidFill>
                  <a:schemeClr val="bg1">
                    <a:lumMod val="75000"/>
                  </a:schemeClr>
                </a:solidFill>
              </a:rPr>
              <a:t>know what they're good for without a lot of </a:t>
            </a:r>
            <a:r>
              <a:rPr lang="en-US" dirty="0" smtClean="0">
                <a:solidFill>
                  <a:schemeClr val="bg1">
                    <a:lumMod val="75000"/>
                  </a:schemeClr>
                </a:solidFill>
              </a:rPr>
              <a:t>experimentation.</a:t>
            </a:r>
            <a:r>
              <a:rPr lang="en-US" dirty="0">
                <a:solidFill>
                  <a:schemeClr val="bg1">
                    <a:lumMod val="75000"/>
                  </a:schemeClr>
                </a:solidFill>
              </a:rPr>
              <a:t>" </a:t>
            </a:r>
            <a:r>
              <a:rPr lang="en-US" dirty="0" smtClean="0">
                <a:solidFill>
                  <a:schemeClr val="bg1">
                    <a:lumMod val="75000"/>
                  </a:schemeClr>
                </a:solidFill>
              </a:rPr>
              <a:t>– </a:t>
            </a:r>
            <a:r>
              <a:rPr lang="en-US" dirty="0" err="1" smtClean="0">
                <a:solidFill>
                  <a:schemeClr val="bg1">
                    <a:lumMod val="75000"/>
                  </a:schemeClr>
                </a:solidFill>
              </a:rPr>
              <a:t>iamnoah</a:t>
            </a:r>
            <a:r>
              <a:rPr lang="en-US" dirty="0">
                <a:solidFill>
                  <a:schemeClr val="bg1">
                    <a:lumMod val="75000"/>
                  </a:schemeClr>
                </a:solidFill>
              </a:rPr>
              <a:t> (https://</a:t>
            </a:r>
            <a:r>
              <a:rPr lang="en-US" dirty="0" err="1">
                <a:solidFill>
                  <a:schemeClr val="bg1">
                    <a:lumMod val="75000"/>
                  </a:schemeClr>
                </a:solidFill>
              </a:rPr>
              <a:t>gist.github.com</a:t>
            </a:r>
            <a:r>
              <a:rPr lang="en-US" dirty="0">
                <a:solidFill>
                  <a:schemeClr val="bg1">
                    <a:lumMod val="75000"/>
                  </a:schemeClr>
                </a:solidFill>
              </a:rPr>
              <a:t>/</a:t>
            </a:r>
            <a:r>
              <a:rPr lang="en-US" dirty="0" smtClean="0">
                <a:solidFill>
                  <a:schemeClr val="bg1">
                    <a:lumMod val="75000"/>
                  </a:schemeClr>
                </a:solidFill>
              </a:rPr>
              <a:t>3200682)</a:t>
            </a:r>
            <a:endParaRPr lang="en-US" dirty="0">
              <a:solidFill>
                <a:schemeClr val="bg1">
                  <a:lumMod val="75000"/>
                </a:schemeClr>
              </a:solidFill>
            </a:endParaRPr>
          </a:p>
        </p:txBody>
      </p:sp>
      <p:sp>
        <p:nvSpPr>
          <p:cNvPr id="4" name="Slide Number Placeholder 3"/>
          <p:cNvSpPr>
            <a:spLocks noGrp="1"/>
          </p:cNvSpPr>
          <p:nvPr>
            <p:ph type="sldNum" sz="quarter" idx="12"/>
          </p:nvPr>
        </p:nvSpPr>
        <p:spPr/>
        <p:txBody>
          <a:bodyPr/>
          <a:lstStyle/>
          <a:p>
            <a:fld id="{D1DD3D2D-3457-4AE7-8067-8EDDEBEFF28A}" type="slidenum">
              <a:rPr lang="en-US" smtClean="0"/>
              <a:pPr/>
              <a:t>9</a:t>
            </a:fld>
            <a:endParaRPr lang="en-US"/>
          </a:p>
        </p:txBody>
      </p:sp>
    </p:spTree>
    <p:extLst>
      <p:ext uri="{BB962C8B-B14F-4D97-AF65-F5344CB8AC3E}">
        <p14:creationId xmlns:p14="http://schemas.microsoft.com/office/powerpoint/2010/main" val="1714601"/>
      </p:ext>
    </p:extLst>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10245</TotalTime>
  <Words>6695</Words>
  <Application>Microsoft Macintosh PowerPoint</Application>
  <PresentationFormat>On-screen Show (4:3)</PresentationFormat>
  <Paragraphs>699</Paragraphs>
  <Slides>63</Slides>
  <Notes>60</Notes>
  <HiddenSlides>0</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Office Theme</vt:lpstr>
      <vt:lpstr>CoffeeScript, Linguistics and Cockney Rhyming Slang</vt:lpstr>
      <vt:lpstr>Me, in Three Slides</vt:lpstr>
      <vt:lpstr>#html5tx</vt:lpstr>
      <vt:lpstr>My Book</vt:lpstr>
      <vt:lpstr>CoffeeScript? RLY?</vt:lpstr>
      <vt:lpstr>pre- + processor</vt:lpstr>
      <vt:lpstr>Web Development is Changing</vt:lpstr>
      <vt:lpstr>PreProcessors, The Web and You</vt:lpstr>
      <vt:lpstr>#1 - Use a preprocessor before forming an opinion about it </vt:lpstr>
      <vt:lpstr>#2 – If a Preprocessor Helps you Do your Job Better, Use it.</vt:lpstr>
      <vt:lpstr>PowerPoint Presentation</vt:lpstr>
      <vt:lpstr>A JavaScript Dialectic</vt:lpstr>
      <vt:lpstr>Don’t Be A JavaScriptster</vt:lpstr>
      <vt:lpstr>What?</vt:lpstr>
      <vt:lpstr>“It’s Just JavaScript”</vt:lpstr>
      <vt:lpstr>“A little language”</vt:lpstr>
      <vt:lpstr>More A Dialect, Less A Language</vt:lpstr>
      <vt:lpstr>Subtle Linguistics</vt:lpstr>
      <vt:lpstr>Not so subtle linguistics…</vt:lpstr>
      <vt:lpstr>CoffeeScript is not a replacement for Learning JavaScript</vt:lpstr>
      <vt:lpstr>Compiles 1:1 to JavaScript</vt:lpstr>
      <vt:lpstr>Conceptual Equivalence</vt:lpstr>
      <vt:lpstr>Conceptual Equivalence</vt:lpstr>
      <vt:lpstr>Conceptual Equivalence</vt:lpstr>
      <vt:lpstr>Conceptual Equivalence</vt:lpstr>
      <vt:lpstr>Where?</vt:lpstr>
      <vt:lpstr>Ways to Get CoffeeScript</vt:lpstr>
      <vt:lpstr>How?</vt:lpstr>
      <vt:lpstr>REPL</vt:lpstr>
      <vt:lpstr>COMPILE</vt:lpstr>
      <vt:lpstr>CoffeeScript Basics</vt:lpstr>
      <vt:lpstr>Assignment</vt:lpstr>
      <vt:lpstr>Functions</vt:lpstr>
      <vt:lpstr>Strings</vt:lpstr>
      <vt:lpstr>Objects</vt:lpstr>
      <vt:lpstr>Lexical Scoping</vt:lpstr>
      <vt:lpstr>Lexical Scoping 2</vt:lpstr>
      <vt:lpstr>Everything, an Expression</vt:lpstr>
      <vt:lpstr>Conditionals</vt:lpstr>
      <vt:lpstr>Operators and Aliases</vt:lpstr>
      <vt:lpstr>Why?</vt:lpstr>
      <vt:lpstr>Pros and Cons</vt:lpstr>
      <vt:lpstr>Pro</vt:lpstr>
      <vt:lpstr>Con</vt:lpstr>
      <vt:lpstr>Pro</vt:lpstr>
      <vt:lpstr>Con</vt:lpstr>
      <vt:lpstr>Pro</vt:lpstr>
      <vt:lpstr>Con</vt:lpstr>
      <vt:lpstr>Improve Your JavaScript</vt:lpstr>
      <vt:lpstr>The Five Stages of JavaScript</vt:lpstr>
      <vt:lpstr>PowerPoint Presentation</vt:lpstr>
      <vt:lpstr>PowerPoint Presentation</vt:lpstr>
      <vt:lpstr>PowerPoint Presentation</vt:lpstr>
      <vt:lpstr>PowerPoint Presentation</vt:lpstr>
      <vt:lpstr>All or Nothing?</vt:lpstr>
      <vt:lpstr>CoffeeScript is not an all-or-nothing choice</vt:lpstr>
      <vt:lpstr>Consider using CoffeeScript… </vt:lpstr>
      <vt:lpstr>Influencing JS.Next</vt:lpstr>
      <vt:lpstr>JavaScript Gets Better</vt:lpstr>
      <vt:lpstr>CoffeeScript Is not a replacement  for JavaScript</vt:lpstr>
      <vt:lpstr>The People vs.  The WHATWG, TC39 and the W3C</vt:lpstr>
      <vt:lpstr>the JavaScript Dialectic, Revisited</vt:lpstr>
      <vt:lpstr>Questions?</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Brandon Satrom</dc:creator>
  <cp:lastModifiedBy>Brandon Satrom</cp:lastModifiedBy>
  <cp:revision>232</cp:revision>
  <dcterms:created xsi:type="dcterms:W3CDTF">2011-10-20T19:45:11Z</dcterms:created>
  <dcterms:modified xsi:type="dcterms:W3CDTF">2012-07-30T20:33:21Z</dcterms:modified>
</cp:coreProperties>
</file>

<file path=docProps/thumbnail.jpeg>
</file>